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1.xml" ContentType="application/vnd.openxmlformats-officedocument.drawingml.chart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sldIdLst>
    <p:sldId id="256" r:id="rId2"/>
    <p:sldId id="457" r:id="rId3"/>
    <p:sldId id="342" r:id="rId4"/>
    <p:sldId id="461" r:id="rId5"/>
    <p:sldId id="462" r:id="rId6"/>
    <p:sldId id="396" r:id="rId7"/>
    <p:sldId id="397" r:id="rId8"/>
    <p:sldId id="400" r:id="rId9"/>
    <p:sldId id="441" r:id="rId10"/>
    <p:sldId id="360" r:id="rId11"/>
    <p:sldId id="463" r:id="rId12"/>
    <p:sldId id="464" r:id="rId13"/>
    <p:sldId id="442" r:id="rId14"/>
    <p:sldId id="403" r:id="rId15"/>
    <p:sldId id="404" r:id="rId16"/>
    <p:sldId id="448" r:id="rId17"/>
    <p:sldId id="449" r:id="rId18"/>
    <p:sldId id="451" r:id="rId19"/>
    <p:sldId id="453" r:id="rId20"/>
    <p:sldId id="454" r:id="rId21"/>
    <p:sldId id="411" r:id="rId22"/>
    <p:sldId id="412" r:id="rId23"/>
    <p:sldId id="468" r:id="rId24"/>
    <p:sldId id="469" r:id="rId25"/>
    <p:sldId id="445" r:id="rId26"/>
    <p:sldId id="417" r:id="rId27"/>
    <p:sldId id="447" r:id="rId28"/>
    <p:sldId id="456" r:id="rId29"/>
    <p:sldId id="444" r:id="rId30"/>
    <p:sldId id="420" r:id="rId31"/>
    <p:sldId id="423" r:id="rId32"/>
    <p:sldId id="422" r:id="rId33"/>
    <p:sldId id="470" r:id="rId34"/>
    <p:sldId id="426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G" lastIdx="9" clrIdx="0"/>
  <p:cmAuthor id="2" name="user11" initials="u11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EDBB4"/>
    <a:srgbClr val="007033"/>
    <a:srgbClr val="C6E6A2"/>
    <a:srgbClr val="00C85A"/>
    <a:srgbClr val="002A13"/>
    <a:srgbClr val="009644"/>
    <a:srgbClr val="B32D17"/>
    <a:srgbClr val="00421E"/>
    <a:srgbClr val="719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819" autoAdjust="0"/>
  </p:normalViewPr>
  <p:slideViewPr>
    <p:cSldViewPr>
      <p:cViewPr varScale="1">
        <p:scale>
          <a:sx n="105" d="100"/>
          <a:sy n="105" d="100"/>
        </p:scale>
        <p:origin x="-102" y="-3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8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GJPuser\Documents\&#915;&#915;&#916;&#917;\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56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2"/>
            <c:spPr>
              <a:solidFill>
                <a:srgbClr val="2F2FFF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57-4B6C-9D29-C80D0878DC44}"/>
              </c:ext>
            </c:extLst>
          </c:dPt>
          <c:dPt>
            <c:idx val="1"/>
            <c:bubble3D val="0"/>
            <c:explosion val="8"/>
            <c:spPr>
              <a:solidFill>
                <a:srgbClr val="FF000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57-4B6C-9D29-C80D0878DC44}"/>
              </c:ext>
            </c:extLst>
          </c:dPt>
          <c:dPt>
            <c:idx val="2"/>
            <c:bubble3D val="0"/>
            <c:explosion val="8"/>
            <c:spPr>
              <a:solidFill>
                <a:srgbClr val="FFC00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57-4B6C-9D29-C80D0878DC44}"/>
              </c:ext>
            </c:extLst>
          </c:dPt>
          <c:dPt>
            <c:idx val="3"/>
            <c:bubble3D val="0"/>
            <c:explosion val="6"/>
            <c:spPr>
              <a:solidFill>
                <a:srgbClr val="FFFF0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57-4B6C-9D29-C80D0878DC44}"/>
              </c:ext>
            </c:extLst>
          </c:dPt>
          <c:dPt>
            <c:idx val="4"/>
            <c:bubble3D val="0"/>
            <c:explosion val="5"/>
            <c:spPr>
              <a:solidFill>
                <a:srgbClr val="B4AD78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57-4B6C-9D29-C80D0878DC44}"/>
              </c:ext>
            </c:extLst>
          </c:dPt>
          <c:cat>
            <c:strRef>
              <c:f>Sheet1!$A$1:$A$5</c:f>
              <c:strCache>
                <c:ptCount val="5"/>
                <c:pt idx="0">
                  <c:v>Συμφωνία</c:v>
                </c:pt>
                <c:pt idx="1">
                  <c:v>Ασυμφωνια</c:v>
                </c:pt>
                <c:pt idx="2">
                  <c:v>Ασυμφωνια</c:v>
                </c:pt>
                <c:pt idx="3">
                  <c:v>Ασυμφωνια</c:v>
                </c:pt>
                <c:pt idx="4">
                  <c:v>Ασυμφωνια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65</c:v>
                </c:pt>
                <c:pt idx="1">
                  <c:v>12</c:v>
                </c:pt>
                <c:pt idx="2">
                  <c:v>11</c:v>
                </c:pt>
                <c:pt idx="3">
                  <c:v>10</c:v>
                </c:pt>
                <c:pt idx="4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157-4B6C-9D29-C80D0878DC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25DD5-889F-4E3D-8104-41174D945F98}" type="datetimeFigureOut">
              <a:rPr lang="el-GR" smtClean="0"/>
              <a:pPr/>
              <a:t>2/12/2020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93196-4BCF-4351-8453-4DD006292484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9897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83707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55522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726220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52795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25004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035577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483385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47422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175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41600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53150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73582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47533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59525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21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63482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13896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99534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672762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29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15952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46753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33554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03252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824368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34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1560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56061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5522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4026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32528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1067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3196-4BCF-4351-8453-4DD006292484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9634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948-A9CC-4989-97B4-9FDF92BAB0D4}" type="datetime1">
              <a:rPr lang="el-GR" smtClean="0"/>
              <a:t>2/12/2020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535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340D-CB75-4622-8657-C1CE3EA29125}" type="datetime1">
              <a:rPr lang="el-GR" smtClean="0"/>
              <a:t>2/12/2020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460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8957-A9EB-425D-BC8D-278EC78664FC}" type="datetime1">
              <a:rPr lang="el-GR" smtClean="0"/>
              <a:t>2/12/2020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797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A65F-138A-470A-A3BE-86BFA6527AB3}" type="datetime1">
              <a:rPr lang="el-GR" smtClean="0"/>
              <a:t>2/12/2020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717986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53F0-5926-4395-B376-5E0233949F3C}" type="datetime1">
              <a:rPr lang="el-GR" smtClean="0"/>
              <a:t>2/12/2020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103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72DB-6014-4D58-8321-598BA14589CC}" type="datetime1">
              <a:rPr lang="el-GR" smtClean="0"/>
              <a:t>2/12/2020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0853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ED5ED-D8AA-4B66-AF69-66B6B4390CC9}" type="datetime1">
              <a:rPr lang="el-GR" smtClean="0"/>
              <a:t>2/12/2020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7027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FE74-F54C-4B86-910A-4B8DBA258B5F}" type="datetime1">
              <a:rPr lang="el-GR" smtClean="0"/>
              <a:t>2/12/2020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2834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6A65F-138A-470A-A3BE-86BFA6527AB3}" type="datetime1">
              <a:rPr lang="el-GR" smtClean="0"/>
              <a:t>2/12/2020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7365179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1B39-8526-4890-9764-1F046F3EB8E8}" type="datetime1">
              <a:rPr lang="el-GR" smtClean="0"/>
              <a:t>2/12/2020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7409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5023-441B-473E-81D1-0474E996298E}" type="datetime1">
              <a:rPr lang="el-GR" smtClean="0"/>
              <a:t>2/12/2020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450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6A65F-138A-470A-A3BE-86BFA6527AB3}" type="datetime1">
              <a:rPr lang="el-GR" smtClean="0"/>
              <a:t>2/12/2020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8801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hyperlink" Target="&#933;&#960;&#949;&#961;&#963;&#965;&#957;&#948;&#941;&#963;&#949;&#953;&#962;%20myDATA/4.%20&#948;10%20&#945;.1138_20_&#945;&#961;.3%20&#916;&#949;&#948;&#959;&#956;&#941;&#957;&#945;%20&#960;&#959;&#965;%20&#948;&#953;&#945;&#946;&#953;&#946;&#940;&#950;&#959;&#957;&#964;&#945;&#953;.pptx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hyperlink" Target="&#933;&#960;&#949;&#961;&#963;&#965;&#957;&#948;&#941;&#963;&#949;&#953;&#962;%20myDATA/5.%20&#948;11%20&#945;.1138_20_&#945;&#961;.4%20&#932;&#929;&#927;&#928;&#927;&#931;%20&#922;&#913;&#921;%20&#916;&#921;&#913;&#916;&#921;&#922;&#913;&#931;&#921;&#913;%20&#916;&#921;&#913;&#914;&#921;&#914;&#913;&#931;&#919;&#931;.pptx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hyperlink" Target="&#933;&#960;&#949;&#961;&#963;&#965;&#957;&#948;&#941;&#963;&#949;&#953;&#962;%20myDATA/1.%20&#948;4_&#913;.1138_2020.pdf" TargetMode="Externa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hyperlink" Target="&#933;&#960;&#949;&#961;&#963;&#965;&#957;&#948;&#941;&#963;&#949;&#953;&#962;%20myDATA/7.%20&#948;20_myDATA_&#917;&#960;&#953;&#967;&#949;&#953;&#961;&#951;&#963;&#953;&#945;&#954;&#942;%20&#913;&#957;&#940;&#955;&#965;&#963;&#951;%20&#928;&#945;&#961;&#945;&#963;&#964;&#945;&#964;&#953;&#954;&#974;&#957;%20&#913;&#913;&#916;&#917;%20-%20v.0.6.20022020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../1.%20&#924;&#951;&#964;&#961;&#974;&#959;_&#929;&#959;&#942;%20&#913;&#961;&#967;&#949;&#943;&#969;&#957;_&#923;&#959;&#947;&#953;&#954;&#959;&#943;%20&#917;&#955;&#949;&#947;&#967;&#959;&#953;_&#924;&#913;&#929;&#922;%20-%20&#917;&#961;&#947;.31052019%20v.4.1.xlsb" TargetMode="External"/><Relationship Id="rId3" Type="http://schemas.openxmlformats.org/officeDocument/2006/relationships/image" Target="../media/image4.png"/><Relationship Id="rId7" Type="http://schemas.openxmlformats.org/officeDocument/2006/relationships/hyperlink" Target="../myDATA%20-%20&#919;&#955;&#949;&#954;&#964;&#961;&#959;&#957;&#953;&#954;&#940;%20&#914;&#953;&#946;&#955;&#943;&#945;%20&#913;&#913;&#916;&#917;%20v.0.5_01102019.xlsb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hyperlink" Target="&#933;&#960;&#949;&#961;&#963;&#965;&#957;&#948;&#941;&#963;&#949;&#953;&#962;%20myDATA/8.%20&#948;22_myData%20&#913;&#957;&#945;&#955;&#965;&#964;&#953;&#954;&#942;%20&#928;&#949;&#961;&#953;&#947;&#961;&#945;&#966;&#942;%20&#923;&#949;&#953;&#964;&#959;&#965;&#961;&#947;&#943;&#945;&#962;%20v0.6.20022020.pdf" TargetMode="External"/><Relationship Id="rId4" Type="http://schemas.openxmlformats.org/officeDocument/2006/relationships/image" Target="../media/image5.png"/><Relationship Id="rId9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&#933;&#960;&#949;&#961;&#963;&#965;&#957;&#948;&#941;&#963;&#949;&#953;&#962;%20myDATA/9.%20&#948;24%20&#945;.1138_20_&#945;&#961;.%205%20&amp;%206%20&#935;&#961;&#972;&#957;&#959;&#962;%20&#931;_&#935;.pptx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aade.gr/mydata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mailto:mydata.support@aade.gr" TargetMode="External"/><Relationship Id="rId4" Type="http://schemas.openxmlformats.org/officeDocument/2006/relationships/hyperlink" Target="mailto:mydata.comments@aade.gr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5" Type="http://schemas.openxmlformats.org/officeDocument/2006/relationships/hyperlink" Target="&#933;&#960;&#949;&#961;&#963;&#965;&#957;&#948;&#941;&#963;&#949;&#953;&#962;%20myDATA/10.%20&#948;33%20&#945;.1138_20_&#945;&#961;.%207%20&#935;&#961;&#972;&#957;&#959;&#962;%20&#904;&#957;&#945;&#961;&#958;&#951;&#962;.pptx" TargetMode="Externa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&#933;&#960;&#949;&#961;&#963;&#965;&#957;&#948;&#941;&#963;&#949;&#953;&#962;%20myDATA/1.%20&#948;4_&#913;.1138_2020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taxheaven.gr/law/4664/2020" TargetMode="External"/><Relationship Id="rId5" Type="http://schemas.openxmlformats.org/officeDocument/2006/relationships/hyperlink" Target="&#933;&#960;&#949;&#961;&#963;&#965;&#957;&#948;&#941;&#963;&#949;&#953;&#962;%20myDATA/1.%20&#948;4_&#957;.4646_2019%20&#913;&#929;.15&#913;%20&#957;.4174.2013%20&#913;&#953;&#964;&#953;&#959;&#955;&#959;&#947;&#953;&#954;&#942;%20&#904;&#954;&#952;&#949;&#963;&#951;.docx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933;&#960;&#949;&#961;&#963;&#965;&#957;&#948;&#941;&#963;&#949;&#953;&#962;%20myDATA/3.%20&#948;5%20&#945;.1138_20_&#945;&#961;.2%20&#904;&#954;&#964;&#945;&#963;&#951;%20&#917;&#966;&#945;&#961;&#956;&#959;&#947;&#942;&#962;.pptx" TargetMode="External"/><Relationship Id="rId5" Type="http://schemas.openxmlformats.org/officeDocument/2006/relationships/hyperlink" Target="&#933;&#960;&#949;&#961;&#963;&#965;&#957;&#948;&#941;&#963;&#949;&#953;&#962;%20myDATA/2.%20&#948;5%20&#945;.1138_20_&#945;&#961;.1%20&#959;&#961;&#953;&#963;&#956;&#959;&#943;.pptx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&#933;&#960;&#949;&#961;&#963;&#965;&#957;&#948;&#941;&#963;&#949;&#953;&#962;%20myDATA/1.%20&#948;4_&#913;.1138_2020.pdf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4" y="990025"/>
            <a:ext cx="4752529" cy="131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31441" y="3429000"/>
            <a:ext cx="926743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000" b="1" dirty="0">
                <a:solidFill>
                  <a:schemeClr val="accent1"/>
                </a:solidFill>
                <a:latin typeface="Candara" panose="020E0502030303020204" pitchFamily="34" charset="0"/>
              </a:rPr>
              <a:t>ηλεκτρονικά βιβλία</a:t>
            </a:r>
            <a:r>
              <a:rPr lang="en-US" sz="6000" b="1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el-GR" sz="6000" b="1" dirty="0">
                <a:solidFill>
                  <a:schemeClr val="accent1"/>
                </a:solidFill>
                <a:latin typeface="Candara" panose="020E0502030303020204" pitchFamily="34" charset="0"/>
              </a:rPr>
              <a:t>ΑΑΔΕ</a:t>
            </a:r>
            <a:br>
              <a:rPr lang="el-GR" sz="6000" b="1" dirty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el-GR" sz="1400" b="1" dirty="0">
                <a:solidFill>
                  <a:schemeClr val="accent1"/>
                </a:solidFill>
                <a:latin typeface="Candara" panose="020E0502030303020204" pitchFamily="34" charset="0"/>
              </a:rPr>
              <a:t/>
            </a:r>
            <a:br>
              <a:rPr lang="el-GR" sz="1400" b="1" dirty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el-GR" sz="3600" b="1" dirty="0">
                <a:solidFill>
                  <a:schemeClr val="accent1"/>
                </a:solidFill>
                <a:latin typeface="Candara" panose="020E0502030303020204" pitchFamily="34" charset="0"/>
              </a:rPr>
              <a:t>τι είναι, πως λειτουργούν, ποιος είναι ο σκοπός τους</a:t>
            </a:r>
            <a:endParaRPr lang="el-GR" sz="36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2927648" y="17008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9120336" y="59706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Δεκέμβριος 2020</a:t>
            </a:r>
            <a:endParaRPr lang="en-US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9417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" presetClass="emph" presetSubtype="0" fill="hold" nodeType="withEffect" p14:presetBounceEnd="10000">
                                      <p:stCondLst>
                                        <p:cond delay="0"/>
                                      </p:stCondLst>
                                      <p:childTnLst>
                                        <p:animScale p14:bounceEnd="10000">
                                          <p:cBhvr>
                                            <p:cTn id="6" dur="2000" fill="hold"/>
                                            <p:tgtEl>
                                              <p:spTgt spid="1026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" dur="1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55" presetClass="entr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*0.7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6" dur="2000" fill="hold"/>
                                            <p:tgtEl>
                                              <p:spTgt spid="1026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" dur="1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55" presetClass="entr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*0.7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4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>
            <a:extLst>
              <a:ext uri="{FF2B5EF4-FFF2-40B4-BE49-F238E27FC236}">
                <a16:creationId xmlns:a16="http://schemas.microsoft.com/office/drawing/2014/main" xmlns="" id="{2DB86638-90AD-4747-8EF4-0B604F92F52D}"/>
              </a:ext>
            </a:extLst>
          </p:cNvPr>
          <p:cNvSpPr/>
          <p:nvPr/>
        </p:nvSpPr>
        <p:spPr>
          <a:xfrm>
            <a:off x="1853146" y="1844824"/>
            <a:ext cx="9289032" cy="3092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</a:pP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Οι στήλες που περιλαμβάνει η Τυποποίηση Δεδομένων του Παραστατικού</a:t>
            </a:r>
            <a:r>
              <a:rPr lang="en-US" sz="2000" dirty="0">
                <a:solidFill>
                  <a:srgbClr val="00206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l-GR" sz="2000" dirty="0">
                <a:solidFill>
                  <a:srgbClr val="0070C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Τιμολόγιο Πώλησης»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</a:pPr>
            <a:endParaRPr lang="el-GR" sz="1100" dirty="0">
              <a:solidFill>
                <a:srgbClr val="002060"/>
              </a:solidFill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Στοιχεία αντισυμβαλλόμενων ημεδαπής / αλλοδαπής</a:t>
            </a:r>
            <a:endParaRPr lang="en-US" sz="20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Είδος Σύνοψης Παραστατικού</a:t>
            </a:r>
            <a:r>
              <a:rPr lang="en-US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«Τιμολόγιο Πώλησης»</a:t>
            </a:r>
            <a:endParaRPr lang="en-US" sz="20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Στοιχεία Συναλλαγής (χωρίς Περιγραφή Ειδών – Υπηρεσιών)</a:t>
            </a:r>
            <a:endParaRPr lang="en-US" sz="20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Καθαρή Αξία + ΦΠΑ – Παρακρατήσεις + Λοιποί Φόροι + Χαρτόσημα + Τέλη - Κρατήσεις Λοιπών Φορέων του Δημοσίου  = Συνολική Αξία Παραστατικού</a:t>
            </a:r>
          </a:p>
          <a:p>
            <a:pPr marL="342900" indent="-342900">
              <a:lnSpc>
                <a:spcPct val="114000"/>
              </a:lnSpc>
              <a:buClr>
                <a:srgbClr val="002060"/>
              </a:buClr>
              <a:buSzPct val="130000"/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srgbClr val="44546A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Συσχετιζόμενα Παραστατικά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(Πιστωτικά, Συμπληρωματικά)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pic>
        <p:nvPicPr>
          <p:cNvPr id="10" name="Picture 2" descr="Αποτέλεσμα εικόνας για λογοτυπο ααδε">
            <a:extLst>
              <a:ext uri="{FF2B5EF4-FFF2-40B4-BE49-F238E27FC236}">
                <a16:creationId xmlns:a16="http://schemas.microsoft.com/office/drawing/2014/main" xmlns="" id="{EE255E4E-CF62-445A-8227-10D2777BC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F3A5D3F-EA38-438E-9366-98F2B2F6F3A5}"/>
              </a:ext>
            </a:extLst>
          </p:cNvPr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Τυποποιήσεις Δεδομένων Παραστατικών: Παράδειγμα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10</a:t>
            </a:fld>
            <a:endParaRPr lang="el-GR" dirty="0"/>
          </a:p>
        </p:txBody>
      </p:sp>
      <p:grpSp>
        <p:nvGrpSpPr>
          <p:cNvPr id="8" name="Ομάδα 7">
            <a:extLst>
              <a:ext uri="{FF2B5EF4-FFF2-40B4-BE49-F238E27FC236}">
                <a16:creationId xmlns:a16="http://schemas.microsoft.com/office/drawing/2014/main" xmlns="" id="{1AA7D313-7A03-43C2-94B9-73306FC17AF7}"/>
              </a:ext>
            </a:extLst>
          </p:cNvPr>
          <p:cNvGrpSpPr/>
          <p:nvPr/>
        </p:nvGrpSpPr>
        <p:grpSpPr>
          <a:xfrm>
            <a:off x="3215680" y="5356943"/>
            <a:ext cx="5034587" cy="648824"/>
            <a:chOff x="7562671" y="1548651"/>
            <a:chExt cx="5034587" cy="648824"/>
          </a:xfrm>
        </p:grpSpPr>
        <p:grpSp>
          <p:nvGrpSpPr>
            <p:cNvPr id="11" name="Ομάδα 10">
              <a:extLst>
                <a:ext uri="{FF2B5EF4-FFF2-40B4-BE49-F238E27FC236}">
                  <a16:creationId xmlns:a16="http://schemas.microsoft.com/office/drawing/2014/main" xmlns="" id="{3DA9364F-9200-4FCF-BE73-16D9903BE662}"/>
                </a:ext>
              </a:extLst>
            </p:cNvPr>
            <p:cNvGrpSpPr/>
            <p:nvPr/>
          </p:nvGrpSpPr>
          <p:grpSpPr>
            <a:xfrm>
              <a:off x="8928362" y="1921795"/>
              <a:ext cx="2196962" cy="275680"/>
              <a:chOff x="413340" y="1857012"/>
              <a:chExt cx="2658324" cy="366930"/>
            </a:xfrm>
          </p:grpSpPr>
          <p:sp>
            <p:nvSpPr>
              <p:cNvPr id="14" name="Ορθογώνιο 13">
                <a:extLst>
                  <a:ext uri="{FF2B5EF4-FFF2-40B4-BE49-F238E27FC236}">
                    <a16:creationId xmlns:a16="http://schemas.microsoft.com/office/drawing/2014/main" xmlns="" id="{7804DDFB-D248-4280-8FB7-1F8A1183EF44}"/>
                  </a:ext>
                </a:extLst>
              </p:cNvPr>
              <p:cNvSpPr/>
              <p:nvPr/>
            </p:nvSpPr>
            <p:spPr>
              <a:xfrm>
                <a:off x="413340" y="1857012"/>
                <a:ext cx="2658324" cy="36693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1400" b="1" dirty="0"/>
                  <a:t> Α.1138/2020</a:t>
                </a:r>
              </a:p>
            </p:txBody>
          </p:sp>
          <p:pic>
            <p:nvPicPr>
              <p:cNvPr id="15" name="Εικόνα 14">
                <a:extLst>
                  <a:ext uri="{FF2B5EF4-FFF2-40B4-BE49-F238E27FC236}">
                    <a16:creationId xmlns:a16="http://schemas.microsoft.com/office/drawing/2014/main" xmlns="" id="{2D7ED9A8-02D9-4F6C-B46C-213C33EC1E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5245" y="1886384"/>
                <a:ext cx="311466" cy="310551"/>
              </a:xfrm>
              <a:prstGeom prst="rect">
                <a:avLst/>
              </a:prstGeom>
            </p:spPr>
          </p:pic>
        </p:grpSp>
        <p:sp>
          <p:nvSpPr>
            <p:cNvPr id="13" name="Ορθογώνιο 12">
              <a:extLst>
                <a:ext uri="{FF2B5EF4-FFF2-40B4-BE49-F238E27FC236}">
                  <a16:creationId xmlns:a16="http://schemas.microsoft.com/office/drawing/2014/main" xmlns="" id="{E93FB0B1-47A9-409F-AF15-523564DC1F6C}"/>
                </a:ext>
              </a:extLst>
            </p:cNvPr>
            <p:cNvSpPr/>
            <p:nvPr/>
          </p:nvSpPr>
          <p:spPr>
            <a:xfrm>
              <a:off x="7562671" y="1548651"/>
              <a:ext cx="50345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>
                  <a:solidFill>
                    <a:srgbClr val="002060"/>
                  </a:solidFill>
                  <a:latin typeface="Candara" panose="020E0502030303020204" pitchFamily="34" charset="0"/>
                  <a:hlinkClick r:id="rId5" action="ppaction://hlinkpres?slideindex=1&amp;slidetitle="/>
                </a:rPr>
                <a:t>*</a:t>
              </a:r>
              <a:r>
                <a:rPr lang="el-GR" sz="1600" b="1" dirty="0">
                  <a:solidFill>
                    <a:srgbClr val="002060"/>
                  </a:solidFill>
                  <a:latin typeface="Candara" panose="020E0502030303020204" pitchFamily="34" charset="0"/>
                </a:rPr>
                <a:t>_Άρθρο 3 ΔΕΔΟΜΕΝΑ ΠΟΥ ΔΙΑΒΙΒΑΖΟΝΤΑΙ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717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Πως μπορεί να διαβιβάζεται η Σύνοψη των Παραστατικών στην ΑΑΔΕ;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6425422" y="4160861"/>
            <a:ext cx="30465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Συνδεδεμένοι Φορολογικοί </a:t>
            </a:r>
          </a:p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Ηλεκτρονικοί Μηχανισμοί </a:t>
            </a:r>
          </a:p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(ΦΗΜ) για τις</a:t>
            </a:r>
          </a:p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συναλλαγές λιανικής</a:t>
            </a:r>
            <a:r>
              <a:rPr lang="en-US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</a:p>
          <a:p>
            <a:r>
              <a:rPr lang="el-GR" dirty="0">
                <a:solidFill>
                  <a:schemeClr val="tx2"/>
                </a:solidFill>
                <a:latin typeface="Candara" panose="020E0502030303020204" pitchFamily="34" charset="0"/>
              </a:rPr>
              <a:t>(</a:t>
            </a:r>
            <a:r>
              <a:rPr lang="en-US" dirty="0">
                <a:solidFill>
                  <a:schemeClr val="tx2"/>
                </a:solidFill>
                <a:latin typeface="Candara" panose="020E0502030303020204" pitchFamily="34" charset="0"/>
              </a:rPr>
              <a:t>Online Cash Registers, OCR)</a:t>
            </a:r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9490391" y="5024469"/>
            <a:ext cx="1116845" cy="1116845"/>
          </a:xfrm>
          <a:prstGeom prst="ellipse">
            <a:avLst/>
          </a:prstGeom>
          <a:solidFill>
            <a:srgbClr val="BCB800"/>
          </a:solidFill>
          <a:ln>
            <a:solidFill>
              <a:srgbClr val="BCB8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4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sp>
        <p:nvSpPr>
          <p:cNvPr id="22" name="Quad Arrow 21"/>
          <p:cNvSpPr/>
          <p:nvPr/>
        </p:nvSpPr>
        <p:spPr>
          <a:xfrm>
            <a:off x="2495600" y="1323014"/>
            <a:ext cx="7535158" cy="5202330"/>
          </a:xfrm>
          <a:prstGeom prst="quadArrow">
            <a:avLst>
              <a:gd name="adj1" fmla="val 5847"/>
              <a:gd name="adj2" fmla="val 107"/>
              <a:gd name="adj3" fmla="val 225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pic>
        <p:nvPicPr>
          <p:cNvPr id="14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11</a:t>
            </a:fld>
            <a:endParaRPr lang="el-GR" dirty="0"/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xmlns="" id="{3151E66F-7A32-4B78-A89C-551DE2416290}"/>
              </a:ext>
            </a:extLst>
          </p:cNvPr>
          <p:cNvSpPr/>
          <p:nvPr/>
        </p:nvSpPr>
        <p:spPr>
          <a:xfrm>
            <a:off x="3665732" y="2957249"/>
            <a:ext cx="23745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Ηλεκτρονική Τιμολόγηση</a:t>
            </a:r>
          </a:p>
        </p:txBody>
      </p:sp>
      <p:sp>
        <p:nvSpPr>
          <p:cNvPr id="18" name="Oval 36">
            <a:extLst>
              <a:ext uri="{FF2B5EF4-FFF2-40B4-BE49-F238E27FC236}">
                <a16:creationId xmlns:a16="http://schemas.microsoft.com/office/drawing/2014/main" xmlns="" id="{BE97DFCB-29A4-430D-A119-CB588435FB51}"/>
              </a:ext>
            </a:extLst>
          </p:cNvPr>
          <p:cNvSpPr/>
          <p:nvPr/>
        </p:nvSpPr>
        <p:spPr>
          <a:xfrm>
            <a:off x="1841812" y="1840404"/>
            <a:ext cx="1116845" cy="11168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1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sp>
        <p:nvSpPr>
          <p:cNvPr id="19" name="Oval 31">
            <a:extLst>
              <a:ext uri="{FF2B5EF4-FFF2-40B4-BE49-F238E27FC236}">
                <a16:creationId xmlns:a16="http://schemas.microsoft.com/office/drawing/2014/main" xmlns="" id="{891890B7-89B9-4B61-BAD1-3EF0E3293BA8}"/>
              </a:ext>
            </a:extLst>
          </p:cNvPr>
          <p:cNvSpPr/>
          <p:nvPr/>
        </p:nvSpPr>
        <p:spPr>
          <a:xfrm>
            <a:off x="9414318" y="1793697"/>
            <a:ext cx="1116845" cy="1116845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2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sp>
        <p:nvSpPr>
          <p:cNvPr id="20" name="Ορθογώνιο 4">
            <a:extLst>
              <a:ext uri="{FF2B5EF4-FFF2-40B4-BE49-F238E27FC236}">
                <a16:creationId xmlns:a16="http://schemas.microsoft.com/office/drawing/2014/main" xmlns="" id="{6AEFF933-6BAD-44D7-B7AC-EE8F654DE81B}"/>
              </a:ext>
            </a:extLst>
          </p:cNvPr>
          <p:cNvSpPr/>
          <p:nvPr/>
        </p:nvSpPr>
        <p:spPr>
          <a:xfrm>
            <a:off x="6429796" y="2955734"/>
            <a:ext cx="2843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Λογιστικό / Εμπορικό Πρόγραμμα Επιχείρησης</a:t>
            </a:r>
          </a:p>
        </p:txBody>
      </p:sp>
      <p:sp>
        <p:nvSpPr>
          <p:cNvPr id="21" name="Ορθογώνιο 20">
            <a:extLst>
              <a:ext uri="{FF2B5EF4-FFF2-40B4-BE49-F238E27FC236}">
                <a16:creationId xmlns:a16="http://schemas.microsoft.com/office/drawing/2014/main" xmlns="" id="{0127C3A1-F0E3-41B6-A7C7-43FC75993FAD}"/>
              </a:ext>
            </a:extLst>
          </p:cNvPr>
          <p:cNvSpPr/>
          <p:nvPr/>
        </p:nvSpPr>
        <p:spPr>
          <a:xfrm>
            <a:off x="3181978" y="4173866"/>
            <a:ext cx="28396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Ειδική Φόρμα Καταχώρησης στο </a:t>
            </a:r>
            <a:r>
              <a:rPr lang="en-US" b="1" dirty="0">
                <a:solidFill>
                  <a:schemeClr val="tx2"/>
                </a:solidFill>
                <a:latin typeface="Candara" panose="020E0502030303020204" pitchFamily="34" charset="0"/>
              </a:rPr>
              <a:t>www.aade.gr/myDATA</a:t>
            </a:r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3" name="Oval 32">
            <a:extLst>
              <a:ext uri="{FF2B5EF4-FFF2-40B4-BE49-F238E27FC236}">
                <a16:creationId xmlns:a16="http://schemas.microsoft.com/office/drawing/2014/main" xmlns="" id="{45986C6A-F9B0-48E5-915F-869FA30FE1E7}"/>
              </a:ext>
            </a:extLst>
          </p:cNvPr>
          <p:cNvSpPr/>
          <p:nvPr/>
        </p:nvSpPr>
        <p:spPr>
          <a:xfrm>
            <a:off x="1841811" y="4976563"/>
            <a:ext cx="1116845" cy="111684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3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grpSp>
        <p:nvGrpSpPr>
          <p:cNvPr id="27" name="Ομάδα 26">
            <a:extLst>
              <a:ext uri="{FF2B5EF4-FFF2-40B4-BE49-F238E27FC236}">
                <a16:creationId xmlns:a16="http://schemas.microsoft.com/office/drawing/2014/main" xmlns="" id="{A3886D39-D689-4A53-93CE-DEDF173EBB88}"/>
              </a:ext>
            </a:extLst>
          </p:cNvPr>
          <p:cNvGrpSpPr/>
          <p:nvPr/>
        </p:nvGrpSpPr>
        <p:grpSpPr>
          <a:xfrm>
            <a:off x="3745885" y="5868642"/>
            <a:ext cx="5034587" cy="648824"/>
            <a:chOff x="7562671" y="1548651"/>
            <a:chExt cx="5034587" cy="648824"/>
          </a:xfrm>
        </p:grpSpPr>
        <p:grpSp>
          <p:nvGrpSpPr>
            <p:cNvPr id="28" name="Ομάδα 27">
              <a:extLst>
                <a:ext uri="{FF2B5EF4-FFF2-40B4-BE49-F238E27FC236}">
                  <a16:creationId xmlns:a16="http://schemas.microsoft.com/office/drawing/2014/main" xmlns="" id="{B57E7EB8-949E-4DF4-93AB-2CC944E8138C}"/>
                </a:ext>
              </a:extLst>
            </p:cNvPr>
            <p:cNvGrpSpPr/>
            <p:nvPr/>
          </p:nvGrpSpPr>
          <p:grpSpPr>
            <a:xfrm>
              <a:off x="8928362" y="1921795"/>
              <a:ext cx="2196962" cy="275680"/>
              <a:chOff x="413340" y="1857012"/>
              <a:chExt cx="2658324" cy="366930"/>
            </a:xfrm>
          </p:grpSpPr>
          <p:sp>
            <p:nvSpPr>
              <p:cNvPr id="30" name="Ορθογώνιο 29">
                <a:extLst>
                  <a:ext uri="{FF2B5EF4-FFF2-40B4-BE49-F238E27FC236}">
                    <a16:creationId xmlns:a16="http://schemas.microsoft.com/office/drawing/2014/main" xmlns="" id="{49D4B02A-6315-44A9-819A-99EB625C8078}"/>
                  </a:ext>
                </a:extLst>
              </p:cNvPr>
              <p:cNvSpPr/>
              <p:nvPr/>
            </p:nvSpPr>
            <p:spPr>
              <a:xfrm>
                <a:off x="413340" y="1857012"/>
                <a:ext cx="2658324" cy="36693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1400" b="1" dirty="0"/>
                  <a:t> Α.1138/2020</a:t>
                </a:r>
              </a:p>
            </p:txBody>
          </p:sp>
          <p:pic>
            <p:nvPicPr>
              <p:cNvPr id="31" name="Εικόνα 30">
                <a:extLst>
                  <a:ext uri="{FF2B5EF4-FFF2-40B4-BE49-F238E27FC236}">
                    <a16:creationId xmlns:a16="http://schemas.microsoft.com/office/drawing/2014/main" xmlns="" id="{5ED32888-AD97-474C-B892-AD6062F379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5245" y="1886384"/>
                <a:ext cx="311466" cy="310551"/>
              </a:xfrm>
              <a:prstGeom prst="rect">
                <a:avLst/>
              </a:prstGeom>
            </p:spPr>
          </p:pic>
        </p:grpSp>
        <p:sp>
          <p:nvSpPr>
            <p:cNvPr id="29" name="Ορθογώνιο 28">
              <a:extLst>
                <a:ext uri="{FF2B5EF4-FFF2-40B4-BE49-F238E27FC236}">
                  <a16:creationId xmlns:a16="http://schemas.microsoft.com/office/drawing/2014/main" xmlns="" id="{8A55449A-C432-449A-AF02-8E1F5FA24046}"/>
                </a:ext>
              </a:extLst>
            </p:cNvPr>
            <p:cNvSpPr/>
            <p:nvPr/>
          </p:nvSpPr>
          <p:spPr>
            <a:xfrm>
              <a:off x="7562671" y="1548651"/>
              <a:ext cx="50345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>
                  <a:solidFill>
                    <a:srgbClr val="002060"/>
                  </a:solidFill>
                  <a:latin typeface="Candara" panose="020E0502030303020204" pitchFamily="34" charset="0"/>
                  <a:hlinkClick r:id="rId5" action="ppaction://hlinkpres?slideindex=1&amp;slidetitle="/>
                </a:rPr>
                <a:t>*</a:t>
              </a:r>
              <a:r>
                <a:rPr lang="en-US" sz="1600" b="1" dirty="0">
                  <a:solidFill>
                    <a:srgbClr val="002060"/>
                  </a:solidFill>
                  <a:latin typeface="Candara" panose="020E0502030303020204" pitchFamily="34" charset="0"/>
                </a:rPr>
                <a:t>_</a:t>
              </a:r>
              <a:r>
                <a:rPr lang="el-GR" sz="1600" b="1" dirty="0">
                  <a:solidFill>
                    <a:srgbClr val="002060"/>
                  </a:solidFill>
                  <a:latin typeface="Candara" panose="020E0502030303020204" pitchFamily="34" charset="0"/>
                </a:rPr>
                <a:t>Άρθρο 4 ΤΡΟΠΟΣ ΚΑΙ ΔΙΑΔΙΚΑΣΙΑ ΔΙΑΒΙΒΑΣΗΣ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564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/>
      <p:bldP spid="36" grpId="0" animBg="1"/>
      <p:bldP spid="15" grpId="0"/>
      <p:bldP spid="18" grpId="0" animBg="1"/>
      <p:bldP spid="19" grpId="0" animBg="1"/>
      <p:bldP spid="20" grpId="0"/>
      <p:bldP spid="21" grpId="0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13341" y="908720"/>
            <a:ext cx="11227274" cy="384721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lvl="0"/>
            <a:r>
              <a:rPr lang="el-GR" sz="1900" b="1" dirty="0">
                <a:solidFill>
                  <a:schemeClr val="tx2"/>
                </a:solidFill>
                <a:latin typeface="Candara" panose="020E0502030303020204" pitchFamily="34" charset="0"/>
              </a:rPr>
              <a:t>Πως μπορούν να διαβιβάζονται ο Χαρακτηρισμός Συναλλαγών και οι Λογιστικές Εγγραφές Τακτοποίησης;</a:t>
            </a:r>
            <a:endParaRPr lang="el-GR" sz="19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8296903" y="2492896"/>
            <a:ext cx="29116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Ειδική Φόρμα Καταχώρησης στην ιστοσελίδα </a:t>
            </a:r>
            <a:r>
              <a:rPr lang="en-US" b="1" dirty="0">
                <a:solidFill>
                  <a:schemeClr val="tx2"/>
                </a:solidFill>
                <a:latin typeface="Candara" panose="020E0502030303020204" pitchFamily="34" charset="0"/>
              </a:rPr>
              <a:t>www.aade.gr/myDATA</a:t>
            </a:r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Up Arrow 28"/>
          <p:cNvSpPr/>
          <p:nvPr/>
        </p:nvSpPr>
        <p:spPr>
          <a:xfrm rot="10800000" flipH="1" flipV="1">
            <a:off x="8238598" y="1583076"/>
            <a:ext cx="45719" cy="4846320"/>
          </a:xfrm>
          <a:prstGeom prst="upArrow">
            <a:avLst>
              <a:gd name="adj1" fmla="val 96133"/>
              <a:gd name="adj2" fmla="val 18368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4340967" y="3861048"/>
            <a:ext cx="38457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ctr">
              <a:spcBef>
                <a:spcPts val="600"/>
              </a:spcBef>
              <a:spcAft>
                <a:spcPts val="600"/>
              </a:spcAft>
            </a:pPr>
            <a:r>
              <a:rPr lang="el-GR" dirty="0">
                <a:solidFill>
                  <a:schemeClr val="tx2"/>
                </a:solidFill>
                <a:latin typeface="Candara" panose="020E0502030303020204" pitchFamily="34" charset="0"/>
              </a:rPr>
              <a:t>Η διαβίβαση του Χαρακτηρισμού Συναλλαγών και των Εγγραφών Τακτοποίησης 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μέσω επικοινωνίας (</a:t>
            </a:r>
            <a:r>
              <a:rPr lang="el-GR" b="1" dirty="0" err="1">
                <a:solidFill>
                  <a:schemeClr val="tx2"/>
                </a:solidFill>
                <a:latin typeface="Candara" panose="020E0502030303020204" pitchFamily="34" charset="0"/>
              </a:rPr>
              <a:t>διαλειτουργικότητα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dirty="0">
                <a:solidFill>
                  <a:schemeClr val="tx2"/>
                </a:solidFill>
                <a:latin typeface="Candara" panose="020E0502030303020204" pitchFamily="34" charset="0"/>
              </a:rPr>
              <a:t>με την πλατφόρμα </a:t>
            </a:r>
            <a:r>
              <a:rPr lang="en-US" b="1" dirty="0" err="1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)</a:t>
            </a:r>
            <a:r>
              <a:rPr lang="el-GR" dirty="0">
                <a:solidFill>
                  <a:schemeClr val="tx2"/>
                </a:solidFill>
                <a:latin typeface="Candara" panose="020E0502030303020204" pitchFamily="34" charset="0"/>
              </a:rPr>
              <a:t> των λογιστικών προγραμμάτων, που ήδη χρησιμοποιούν τα λογιστήρια των Επιχειρήσεων,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 υποχρεωτικά με τη Σύνοψη</a:t>
            </a:r>
          </a:p>
        </p:txBody>
      </p:sp>
      <p:sp>
        <p:nvSpPr>
          <p:cNvPr id="24" name="23 - Ορθογώνιο"/>
          <p:cNvSpPr/>
          <p:nvPr/>
        </p:nvSpPr>
        <p:spPr>
          <a:xfrm>
            <a:off x="8319009" y="3861048"/>
            <a:ext cx="384271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spcBef>
                <a:spcPts val="600"/>
              </a:spcBef>
              <a:spcAft>
                <a:spcPts val="600"/>
              </a:spcAft>
            </a:pPr>
            <a:r>
              <a:rPr lang="el-GR" dirty="0">
                <a:solidFill>
                  <a:schemeClr val="tx2"/>
                </a:solidFill>
                <a:latin typeface="Candara" panose="020E0502030303020204" pitchFamily="34" charset="0"/>
              </a:rPr>
              <a:t>Η δυνατότητα του Χαρακτηρισμού Συναλλαγών και της διαβίβασης Λογιστικών Εγγραφών Τακτοποίησης ,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 υποχρεωτικά με τη Σύνοψη, </a:t>
            </a:r>
            <a:r>
              <a:rPr lang="el-GR" dirty="0">
                <a:solidFill>
                  <a:schemeClr val="tx2"/>
                </a:solidFill>
                <a:latin typeface="Candara" panose="020E0502030303020204" pitchFamily="34" charset="0"/>
              </a:rPr>
              <a:t>θα δοθεί και 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απευθείας στην Ειδική Φόρμα Καταχώρησης στην ιστοσελίδα της ΑΑΔΕ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15" name="Oval 14"/>
          <p:cNvSpPr/>
          <p:nvPr/>
        </p:nvSpPr>
        <p:spPr>
          <a:xfrm>
            <a:off x="5771586" y="1800789"/>
            <a:ext cx="1116845" cy="1116845"/>
          </a:xfrm>
          <a:prstGeom prst="ellips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2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424402" y="1800790"/>
            <a:ext cx="1116845" cy="111684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3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12</a:t>
            </a:fld>
            <a:endParaRPr lang="el-GR" dirty="0"/>
          </a:p>
        </p:txBody>
      </p:sp>
      <p:sp>
        <p:nvSpPr>
          <p:cNvPr id="18" name="Ορθογώνιο 4">
            <a:extLst>
              <a:ext uri="{FF2B5EF4-FFF2-40B4-BE49-F238E27FC236}">
                <a16:creationId xmlns:a16="http://schemas.microsoft.com/office/drawing/2014/main" xmlns="" id="{8C044CC8-86A0-420E-B423-DEAF66679847}"/>
              </a:ext>
            </a:extLst>
          </p:cNvPr>
          <p:cNvSpPr/>
          <p:nvPr/>
        </p:nvSpPr>
        <p:spPr>
          <a:xfrm>
            <a:off x="1703512" y="3076898"/>
            <a:ext cx="24660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Ηλεκτρονική Τιμολόγηση</a:t>
            </a:r>
          </a:p>
        </p:txBody>
      </p:sp>
      <p:sp>
        <p:nvSpPr>
          <p:cNvPr id="20" name="22 - Ορθογώνιο">
            <a:extLst>
              <a:ext uri="{FF2B5EF4-FFF2-40B4-BE49-F238E27FC236}">
                <a16:creationId xmlns:a16="http://schemas.microsoft.com/office/drawing/2014/main" xmlns="" id="{8C7CF4EF-3BB8-430E-A182-ACBADD0372DF}"/>
              </a:ext>
            </a:extLst>
          </p:cNvPr>
          <p:cNvSpPr/>
          <p:nvPr/>
        </p:nvSpPr>
        <p:spPr>
          <a:xfrm>
            <a:off x="413341" y="3870573"/>
            <a:ext cx="37919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r">
              <a:spcBef>
                <a:spcPts val="600"/>
              </a:spcBef>
              <a:spcAft>
                <a:spcPts val="600"/>
              </a:spcAft>
            </a:pPr>
            <a:r>
              <a:rPr lang="el-GR" dirty="0">
                <a:solidFill>
                  <a:schemeClr val="tx2"/>
                </a:solidFill>
                <a:latin typeface="Candara" panose="020E0502030303020204" pitchFamily="34" charset="0"/>
              </a:rPr>
              <a:t>Η διαβίβαση μόνο 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Χαρακτηρισμού Εσόδων </a:t>
            </a:r>
            <a:r>
              <a:rPr lang="el-GR" dirty="0">
                <a:solidFill>
                  <a:schemeClr val="tx2"/>
                </a:solidFill>
                <a:latin typeface="Candara" panose="020E0502030303020204" pitchFamily="34" charset="0"/>
              </a:rPr>
              <a:t>μπορεί να γίνει 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μέσω επικοινωνίας (</a:t>
            </a:r>
            <a:r>
              <a:rPr lang="el-GR" b="1" dirty="0" err="1">
                <a:solidFill>
                  <a:schemeClr val="tx2"/>
                </a:solidFill>
                <a:latin typeface="Candara" panose="020E0502030303020204" pitchFamily="34" charset="0"/>
              </a:rPr>
              <a:t>διαλειτουργικότητα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dirty="0">
                <a:solidFill>
                  <a:schemeClr val="tx2"/>
                </a:solidFill>
                <a:latin typeface="Candara" panose="020E0502030303020204" pitchFamily="34" charset="0"/>
              </a:rPr>
              <a:t>με την πλατφόρμα </a:t>
            </a:r>
            <a:r>
              <a:rPr lang="en-US" b="1" dirty="0" err="1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)</a:t>
            </a:r>
            <a:r>
              <a:rPr lang="el-GR" dirty="0">
                <a:solidFill>
                  <a:schemeClr val="tx2"/>
                </a:solidFill>
                <a:latin typeface="Candara" panose="020E0502030303020204" pitchFamily="34" charset="0"/>
              </a:rPr>
              <a:t> των Πιστοποιημένων Παρόχων ΥΠΑΗΕΣ, 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μαζί με τη Σύνοψη δυνητικά,</a:t>
            </a:r>
            <a:r>
              <a:rPr lang="el-GR" dirty="0">
                <a:solidFill>
                  <a:schemeClr val="tx2"/>
                </a:solidFill>
                <a:latin typeface="Candara" panose="020E0502030303020204" pitchFamily="34" charset="0"/>
              </a:rPr>
              <a:t> αλλιώς ο Εκδότης δύναται να διαβιβάζει από άλλο κανάλι διαβίβασης,</a:t>
            </a:r>
            <a:endParaRPr lang="el-GR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Oval 14">
            <a:extLst>
              <a:ext uri="{FF2B5EF4-FFF2-40B4-BE49-F238E27FC236}">
                <a16:creationId xmlns:a16="http://schemas.microsoft.com/office/drawing/2014/main" xmlns="" id="{A64DA47A-3848-40F7-8BC4-0A2AC5DB74EF}"/>
              </a:ext>
            </a:extLst>
          </p:cNvPr>
          <p:cNvSpPr/>
          <p:nvPr/>
        </p:nvSpPr>
        <p:spPr>
          <a:xfrm>
            <a:off x="847161" y="1810314"/>
            <a:ext cx="1116845" cy="1116845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l-GR" sz="5400" b="1" dirty="0">
                <a:latin typeface="Franklin Gothic Medium Cond" panose="020B0606030402020204" pitchFamily="34" charset="0"/>
              </a:rPr>
              <a:t>1</a:t>
            </a:r>
            <a:endParaRPr lang="en-US" sz="5400" b="1" dirty="0">
              <a:latin typeface="Franklin Gothic Medium Cond" panose="020B0606030402020204" pitchFamily="34" charset="0"/>
            </a:endParaRPr>
          </a:p>
        </p:txBody>
      </p:sp>
      <p:sp>
        <p:nvSpPr>
          <p:cNvPr id="25" name="Up Arrow 28">
            <a:extLst>
              <a:ext uri="{FF2B5EF4-FFF2-40B4-BE49-F238E27FC236}">
                <a16:creationId xmlns:a16="http://schemas.microsoft.com/office/drawing/2014/main" xmlns="" id="{6B427C36-CD34-4000-8AF7-EC5101115136}"/>
              </a:ext>
            </a:extLst>
          </p:cNvPr>
          <p:cNvSpPr/>
          <p:nvPr/>
        </p:nvSpPr>
        <p:spPr>
          <a:xfrm rot="10800000" flipH="1" flipV="1">
            <a:off x="418452" y="1592601"/>
            <a:ext cx="45719" cy="4846320"/>
          </a:xfrm>
          <a:prstGeom prst="upArrow">
            <a:avLst>
              <a:gd name="adj1" fmla="val 96133"/>
              <a:gd name="adj2" fmla="val 18368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sp>
        <p:nvSpPr>
          <p:cNvPr id="26" name="Up Arrow 28">
            <a:extLst>
              <a:ext uri="{FF2B5EF4-FFF2-40B4-BE49-F238E27FC236}">
                <a16:creationId xmlns:a16="http://schemas.microsoft.com/office/drawing/2014/main" xmlns="" id="{3FD56153-07B5-43F4-9FF4-AED24218803E}"/>
              </a:ext>
            </a:extLst>
          </p:cNvPr>
          <p:cNvSpPr/>
          <p:nvPr/>
        </p:nvSpPr>
        <p:spPr>
          <a:xfrm rot="10800000" flipH="1" flipV="1">
            <a:off x="4295248" y="1564026"/>
            <a:ext cx="45719" cy="4846320"/>
          </a:xfrm>
          <a:prstGeom prst="upArrow">
            <a:avLst>
              <a:gd name="adj1" fmla="val 96133"/>
              <a:gd name="adj2" fmla="val 18368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sp>
        <p:nvSpPr>
          <p:cNvPr id="32" name="Ορθογώνιο 4">
            <a:extLst>
              <a:ext uri="{FF2B5EF4-FFF2-40B4-BE49-F238E27FC236}">
                <a16:creationId xmlns:a16="http://schemas.microsoft.com/office/drawing/2014/main" xmlns="" id="{989C214D-9832-4F49-92A6-1F0ABDFFC952}"/>
              </a:ext>
            </a:extLst>
          </p:cNvPr>
          <p:cNvSpPr/>
          <p:nvPr/>
        </p:nvSpPr>
        <p:spPr>
          <a:xfrm>
            <a:off x="4931100" y="3066688"/>
            <a:ext cx="2843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Λογιστικό Πρόγραμμα Επιχείρησης</a:t>
            </a:r>
          </a:p>
        </p:txBody>
      </p:sp>
    </p:spTree>
    <p:extLst>
      <p:ext uri="{BB962C8B-B14F-4D97-AF65-F5344CB8AC3E}">
        <p14:creationId xmlns:p14="http://schemas.microsoft.com/office/powerpoint/2010/main" val="214522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/>
      <p:bldP spid="21" grpId="0" animBg="1"/>
      <p:bldP spid="23" grpId="0"/>
      <p:bldP spid="24" grpId="0"/>
      <p:bldP spid="15" grpId="0" animBg="1"/>
      <p:bldP spid="16" grpId="0" animBg="1"/>
      <p:bldP spid="18" grpId="0"/>
      <p:bldP spid="20" grpId="0"/>
      <p:bldP spid="22" grpId="0" animBg="1"/>
      <p:bldP spid="25" grpId="0" animBg="1"/>
      <p:bldP spid="26" grpId="0" animBg="1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2" y="953682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Βιβλίο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Αναλυτικών Εγγραφών 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(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Αναλυτικό Βιβλίο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)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521696" y="1531969"/>
            <a:ext cx="9194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Στο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Αναλυτικό Βιβλίο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 περιλαμβάνονται όλα τα Τυποποιημένα Δεδομένα Παραστατικών</a:t>
            </a:r>
          </a:p>
        </p:txBody>
      </p:sp>
      <p:pic>
        <p:nvPicPr>
          <p:cNvPr id="4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1432831" y="2289836"/>
            <a:ext cx="1998873" cy="4111839"/>
            <a:chOff x="1432831" y="2289836"/>
            <a:chExt cx="1998873" cy="4111839"/>
          </a:xfrm>
        </p:grpSpPr>
        <p:sp>
          <p:nvSpPr>
            <p:cNvPr id="58" name="Rectangle 57"/>
            <p:cNvSpPr/>
            <p:nvPr/>
          </p:nvSpPr>
          <p:spPr>
            <a:xfrm>
              <a:off x="1432831" y="2289836"/>
              <a:ext cx="1998873" cy="4111839"/>
            </a:xfrm>
            <a:prstGeom prst="rect">
              <a:avLst/>
            </a:prstGeom>
            <a:gradFill flip="none" rotWithShape="1">
              <a:gsLst>
                <a:gs pos="51000">
                  <a:srgbClr val="F5F8EE"/>
                </a:gs>
                <a:gs pos="79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l-GR" sz="1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endParaRPr lang="el-GR" sz="2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r>
                <a:rPr lang="el-GR" sz="1600" dirty="0">
                  <a:solidFill>
                    <a:srgbClr val="002060"/>
                  </a:solidFill>
                  <a:latin typeface="Candara" panose="020E0502030303020204" pitchFamily="34" charset="0"/>
                </a:rPr>
                <a:t>Όλες οι Στήλες της Σύνοψης Παραστατικού</a:t>
              </a:r>
            </a:p>
          </p:txBody>
        </p:sp>
        <p:sp>
          <p:nvSpPr>
            <p:cNvPr id="63" name="Ορθογώνιο 122"/>
            <p:cNvSpPr/>
            <p:nvPr/>
          </p:nvSpPr>
          <p:spPr>
            <a:xfrm>
              <a:off x="2252247" y="2385506"/>
              <a:ext cx="360040" cy="3600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latin typeface="Candara" panose="020E0502030303020204" pitchFamily="34" charset="0"/>
                </a:rPr>
                <a:t>1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81103" y="2289836"/>
            <a:ext cx="1998873" cy="4111839"/>
            <a:chOff x="3881103" y="2289836"/>
            <a:chExt cx="1998873" cy="4111839"/>
          </a:xfrm>
        </p:grpSpPr>
        <p:sp>
          <p:nvSpPr>
            <p:cNvPr id="66" name="Rectangle 65"/>
            <p:cNvSpPr/>
            <p:nvPr/>
          </p:nvSpPr>
          <p:spPr>
            <a:xfrm>
              <a:off x="3881103" y="2289836"/>
              <a:ext cx="1998873" cy="4111839"/>
            </a:xfrm>
            <a:prstGeom prst="rect">
              <a:avLst/>
            </a:prstGeom>
            <a:gradFill flip="none" rotWithShape="1">
              <a:gsLst>
                <a:gs pos="51000">
                  <a:srgbClr val="ECF1F8"/>
                </a:gs>
                <a:gs pos="79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l-GR" sz="1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endParaRPr lang="el-GR" sz="2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r>
                <a:rPr lang="el-GR" sz="1600" dirty="0">
                  <a:solidFill>
                    <a:srgbClr val="002060"/>
                  </a:solidFill>
                  <a:latin typeface="Candara" panose="020E0502030303020204" pitchFamily="34" charset="0"/>
                </a:rPr>
                <a:t>Στήλες Χαρακτηρισμού Συναλλαγών</a:t>
              </a:r>
            </a:p>
          </p:txBody>
        </p:sp>
        <p:sp>
          <p:nvSpPr>
            <p:cNvPr id="67" name="Ορθογώνιο 122"/>
            <p:cNvSpPr/>
            <p:nvPr/>
          </p:nvSpPr>
          <p:spPr>
            <a:xfrm>
              <a:off x="4700519" y="2385506"/>
              <a:ext cx="360040" cy="3600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latin typeface="Candara" panose="020E0502030303020204" pitchFamily="34" charset="0"/>
                </a:rPr>
                <a:t>2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312024" y="2286000"/>
            <a:ext cx="1998873" cy="4111839"/>
            <a:chOff x="6312024" y="2286000"/>
            <a:chExt cx="1998873" cy="4111839"/>
          </a:xfrm>
        </p:grpSpPr>
        <p:sp>
          <p:nvSpPr>
            <p:cNvPr id="68" name="Rectangle 67"/>
            <p:cNvSpPr/>
            <p:nvPr/>
          </p:nvSpPr>
          <p:spPr>
            <a:xfrm>
              <a:off x="6312024" y="2286000"/>
              <a:ext cx="1998873" cy="4111839"/>
            </a:xfrm>
            <a:prstGeom prst="rect">
              <a:avLst/>
            </a:prstGeom>
            <a:gradFill flip="none" rotWithShape="1">
              <a:gsLst>
                <a:gs pos="51000">
                  <a:srgbClr val="FEECDE"/>
                </a:gs>
                <a:gs pos="79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l-GR" sz="1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endParaRPr lang="el-GR" sz="2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r>
                <a:rPr lang="el-GR" sz="1600" dirty="0">
                  <a:solidFill>
                    <a:srgbClr val="002060"/>
                  </a:solidFill>
                  <a:latin typeface="Candara" panose="020E0502030303020204" pitchFamily="34" charset="0"/>
                </a:rPr>
                <a:t>Στήλες για τις ανάγκες </a:t>
              </a:r>
              <a:r>
                <a:rPr lang="el-GR" sz="1600" dirty="0" err="1">
                  <a:solidFill>
                    <a:srgbClr val="002060"/>
                  </a:solidFill>
                  <a:latin typeface="Candara" panose="020E0502030303020204" pitchFamily="34" charset="0"/>
                </a:rPr>
                <a:t>Προσυμπλήρωσης</a:t>
              </a:r>
              <a:r>
                <a:rPr lang="el-GR" sz="1600" dirty="0">
                  <a:solidFill>
                    <a:srgbClr val="002060"/>
                  </a:solidFill>
                  <a:latin typeface="Candara" panose="020E0502030303020204" pitchFamily="34" charset="0"/>
                </a:rPr>
                <a:t> Δηλώσεων</a:t>
              </a:r>
            </a:p>
          </p:txBody>
        </p:sp>
        <p:sp>
          <p:nvSpPr>
            <p:cNvPr id="69" name="Ορθογώνιο 122"/>
            <p:cNvSpPr/>
            <p:nvPr/>
          </p:nvSpPr>
          <p:spPr>
            <a:xfrm>
              <a:off x="7131440" y="2381670"/>
              <a:ext cx="360040" cy="3600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latin typeface="Candara" panose="020E0502030303020204" pitchFamily="34" charset="0"/>
                </a:rPr>
                <a:t>3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760296" y="2286000"/>
            <a:ext cx="1998873" cy="4111839"/>
            <a:chOff x="8760296" y="2286000"/>
            <a:chExt cx="1998873" cy="4111839"/>
          </a:xfrm>
        </p:grpSpPr>
        <p:sp>
          <p:nvSpPr>
            <p:cNvPr id="70" name="Rectangle 69"/>
            <p:cNvSpPr/>
            <p:nvPr/>
          </p:nvSpPr>
          <p:spPr>
            <a:xfrm>
              <a:off x="8760296" y="2286000"/>
              <a:ext cx="1998873" cy="4111839"/>
            </a:xfrm>
            <a:prstGeom prst="rect">
              <a:avLst/>
            </a:prstGeom>
            <a:gradFill flip="none" rotWithShape="1">
              <a:gsLst>
                <a:gs pos="51000">
                  <a:srgbClr val="FFEFBD"/>
                </a:gs>
                <a:gs pos="79000">
                  <a:srgbClr val="C49500"/>
                </a:gs>
                <a:gs pos="100000">
                  <a:srgbClr val="8E6C00"/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l-GR" sz="1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endParaRPr lang="el-GR" sz="2000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pPr algn="ctr"/>
              <a:r>
                <a:rPr lang="el-GR" sz="1600" dirty="0">
                  <a:solidFill>
                    <a:srgbClr val="002060"/>
                  </a:solidFill>
                  <a:latin typeface="Candara" panose="020E0502030303020204" pitchFamily="34" charset="0"/>
                </a:rPr>
                <a:t>Στήλες Συμφωνίας Λογιστικών Αρχείων Επιχειρήσεων με το Αναλυτικό Βιβλίο</a:t>
              </a:r>
            </a:p>
          </p:txBody>
        </p:sp>
        <p:sp>
          <p:nvSpPr>
            <p:cNvPr id="71" name="Ορθογώνιο 122"/>
            <p:cNvSpPr/>
            <p:nvPr/>
          </p:nvSpPr>
          <p:spPr>
            <a:xfrm>
              <a:off x="9579712" y="2403739"/>
              <a:ext cx="360040" cy="3600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dirty="0">
                  <a:latin typeface="Candara" panose="020E0502030303020204" pitchFamily="34" charset="0"/>
                </a:rPr>
                <a:t>4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429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53682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Μοναδικός </a:t>
            </a:r>
            <a:r>
              <a:rPr lang="el-GR" sz="2000" b="1" dirty="0" err="1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ΑΡιθμός</a:t>
            </a:r>
            <a:r>
              <a:rPr lang="el-GR" sz="20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 Καταχώρησης (ΜΑΡΚ)</a:t>
            </a:r>
          </a:p>
        </p:txBody>
      </p:sp>
      <p:pic>
        <p:nvPicPr>
          <p:cNvPr id="1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44"/>
          <p:cNvSpPr txBox="1"/>
          <p:nvPr/>
        </p:nvSpPr>
        <p:spPr>
          <a:xfrm>
            <a:off x="1847528" y="1829697"/>
            <a:ext cx="979308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Με </a:t>
            </a:r>
            <a:r>
              <a:rPr lang="el-GR" sz="2200" b="1" dirty="0">
                <a:solidFill>
                  <a:schemeClr val="tx2"/>
                </a:solidFill>
                <a:latin typeface="Candara" panose="020E0502030303020204" pitchFamily="34" charset="0"/>
              </a:rPr>
              <a:t>κάθε επιτυχημένη διαβίβαση </a:t>
            </a: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Τυποποιημένων Δεδομένων Παραστατικών στο Αναλυτικό Βιβλίο Εγγραφών χορηγείται από την ΑΑΔΕ </a:t>
            </a:r>
            <a:r>
              <a:rPr lang="el-GR" sz="2200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Μοναδικός Αριθμός Καταχώρησης (ΜΑΡΚ), </a:t>
            </a: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ανεξαρτήτως της μεθόδου διαβίβασης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22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Στη συνέχεια ενημερώνονται αυτόματα το </a:t>
            </a:r>
            <a:r>
              <a:rPr lang="el-GR" sz="2200" b="1" dirty="0">
                <a:solidFill>
                  <a:srgbClr val="0070C0"/>
                </a:solidFill>
                <a:latin typeface="Candara" panose="020E0502030303020204" pitchFamily="34" charset="0"/>
              </a:rPr>
              <a:t>Αναλυτικό Βιβλίο </a:t>
            </a: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και το </a:t>
            </a:r>
            <a:r>
              <a:rPr lang="el-GR" sz="2200" b="1" dirty="0">
                <a:solidFill>
                  <a:srgbClr val="0070C0"/>
                </a:solidFill>
                <a:latin typeface="Candara" panose="020E0502030303020204" pitchFamily="34" charset="0"/>
              </a:rPr>
              <a:t>Συνοπτικό Βιβλίο</a:t>
            </a:r>
            <a:r>
              <a:rPr lang="el-GR" sz="2200" dirty="0">
                <a:solidFill>
                  <a:schemeClr val="tx2"/>
                </a:solidFill>
                <a:latin typeface="Candara" panose="020E0502030303020204" pitchFamily="34" charset="0"/>
              </a:rPr>
              <a:t> για κάθε Επιχείρηση,  ανεξαρτήτως μεθόδου τήρησης λογιστικού συστήματος (απλογραφικό – διπλογραφικό)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5400" y="1871262"/>
            <a:ext cx="795282" cy="2823439"/>
          </a:xfrm>
          <a:prstGeom prst="rect">
            <a:avLst/>
          </a:prstGeom>
          <a:noFill/>
          <a:ln w="127000" cap="flat" cmpd="sng">
            <a:solidFill>
              <a:srgbClr val="C00000"/>
            </a:solidFill>
            <a:prstDash val="solid"/>
            <a:miter lim="800000"/>
          </a:ln>
        </p:spPr>
        <p:txBody>
          <a:bodyPr vert="wordArtVert" wrap="square" tIns="91440" bIns="91440" rtlCol="0">
            <a:spAutoFit/>
          </a:bodyPr>
          <a:lstStyle/>
          <a:p>
            <a:pPr algn="ctr"/>
            <a:r>
              <a:rPr lang="el-GR" sz="3600" b="1" dirty="0">
                <a:solidFill>
                  <a:srgbClr val="C00000"/>
                </a:solidFill>
                <a:latin typeface="Franklin Gothic Demi" panose="020B0703020102020204" pitchFamily="34" charset="0"/>
                <a:cs typeface="Courier New" panose="02070309020205020404" pitchFamily="49" charset="0"/>
              </a:rPr>
              <a:t>ΜΑΡΚ</a:t>
            </a:r>
            <a:endParaRPr lang="en-US" sz="3600" b="1" dirty="0">
              <a:solidFill>
                <a:srgbClr val="C00000"/>
              </a:solidFill>
              <a:latin typeface="Franklin Gothic Demi" panose="020B0703020102020204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480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67910" y="1753316"/>
            <a:ext cx="139399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Επιχειρήσεις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9018" y="980728"/>
            <a:ext cx="11155266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Ροή δεδομένων στην </a:t>
            </a:r>
            <a:r>
              <a:rPr lang="en-US" sz="2000" dirty="0" err="1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endParaRPr lang="el-GR" sz="20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15879" y="3131662"/>
            <a:ext cx="4104453" cy="33855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 anchor="ctr" anchorCtr="1">
            <a:spAutoFit/>
          </a:bodyPr>
          <a:lstStyle/>
          <a:p>
            <a:pPr algn="ctr"/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ndara" panose="020E0502030303020204" pitchFamily="34" charset="0"/>
              </a:rPr>
              <a:t>Τυποποιημένα Δεδομένα Παραστατικών</a:t>
            </a:r>
          </a:p>
        </p:txBody>
      </p:sp>
      <p:sp>
        <p:nvSpPr>
          <p:cNvPr id="38" name="Στρογγυλεμένο ορθογώνιο 37"/>
          <p:cNvSpPr/>
          <p:nvPr/>
        </p:nvSpPr>
        <p:spPr>
          <a:xfrm>
            <a:off x="2243126" y="1934867"/>
            <a:ext cx="2397018" cy="288032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Λογιστικές Εγγραφές</a:t>
            </a:r>
          </a:p>
        </p:txBody>
      </p:sp>
      <p:sp>
        <p:nvSpPr>
          <p:cNvPr id="39" name="Ορθογώνιο 38"/>
          <p:cNvSpPr/>
          <p:nvPr/>
        </p:nvSpPr>
        <p:spPr>
          <a:xfrm>
            <a:off x="5021370" y="1968242"/>
            <a:ext cx="1722702" cy="25326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dirty="0">
                <a:solidFill>
                  <a:schemeClr val="bg1"/>
                </a:solidFill>
                <a:latin typeface="Candara" panose="020E0502030303020204" pitchFamily="34" charset="0"/>
              </a:rPr>
              <a:t>1. </a:t>
            </a:r>
            <a:r>
              <a:rPr lang="el-GR" sz="1500" dirty="0" err="1">
                <a:solidFill>
                  <a:schemeClr val="bg1"/>
                </a:solidFill>
                <a:latin typeface="Candara" panose="020E0502030303020204" pitchFamily="34" charset="0"/>
              </a:rPr>
              <a:t>Πάροχοι</a:t>
            </a:r>
            <a:r>
              <a:rPr lang="el-GR" sz="1500" dirty="0">
                <a:solidFill>
                  <a:schemeClr val="bg1"/>
                </a:solidFill>
                <a:latin typeface="Candara" panose="020E0502030303020204" pitchFamily="34" charset="0"/>
              </a:rPr>
              <a:t> Η.Τ.</a:t>
            </a:r>
          </a:p>
        </p:txBody>
      </p:sp>
      <p:sp>
        <p:nvSpPr>
          <p:cNvPr id="40" name="Ορθογώνιο 39"/>
          <p:cNvSpPr/>
          <p:nvPr/>
        </p:nvSpPr>
        <p:spPr>
          <a:xfrm>
            <a:off x="6816484" y="1970663"/>
            <a:ext cx="2303848" cy="2508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dirty="0">
                <a:solidFill>
                  <a:schemeClr val="bg1"/>
                </a:solidFill>
                <a:latin typeface="Candara" panose="020E0502030303020204" pitchFamily="34" charset="0"/>
              </a:rPr>
              <a:t>2. Συστήματα Λογισμικού</a:t>
            </a:r>
          </a:p>
        </p:txBody>
      </p:sp>
      <p:sp>
        <p:nvSpPr>
          <p:cNvPr id="41" name="Ορθογώνιο 40"/>
          <p:cNvSpPr/>
          <p:nvPr/>
        </p:nvSpPr>
        <p:spPr>
          <a:xfrm>
            <a:off x="5015878" y="2276268"/>
            <a:ext cx="2808314" cy="253261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dirty="0">
                <a:solidFill>
                  <a:schemeClr val="bg1"/>
                </a:solidFill>
                <a:latin typeface="Candara" panose="020E0502030303020204" pitchFamily="34" charset="0"/>
              </a:rPr>
              <a:t>3. Ειδική Φόρμα Καταχώρησης</a:t>
            </a:r>
          </a:p>
        </p:txBody>
      </p:sp>
      <p:sp>
        <p:nvSpPr>
          <p:cNvPr id="42" name="Στρογγυλεμένο ορθογώνιο 41"/>
          <p:cNvSpPr/>
          <p:nvPr/>
        </p:nvSpPr>
        <p:spPr>
          <a:xfrm>
            <a:off x="5018114" y="1635144"/>
            <a:ext cx="4102221" cy="29647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Τρόποι Αποστολής στην  </a:t>
            </a:r>
            <a:r>
              <a:rPr lang="en-US" sz="1600" dirty="0" err="1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endParaRPr lang="el-GR" sz="16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44" name="Ισοσκελές τρίγωνο 43"/>
          <p:cNvSpPr/>
          <p:nvPr/>
        </p:nvSpPr>
        <p:spPr>
          <a:xfrm rot="5400000">
            <a:off x="4704487" y="1845928"/>
            <a:ext cx="244816" cy="154496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47" name="Στρογγυλεμένο ορθογώνιο 46"/>
          <p:cNvSpPr/>
          <p:nvPr/>
        </p:nvSpPr>
        <p:spPr>
          <a:xfrm>
            <a:off x="5015880" y="4075757"/>
            <a:ext cx="4104454" cy="357541"/>
          </a:xfrm>
          <a:prstGeom prst="roundRect">
            <a:avLst/>
          </a:prstGeom>
          <a:solidFill>
            <a:srgbClr val="00924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latin typeface="Candara" panose="020E0502030303020204" pitchFamily="34" charset="0"/>
              </a:rPr>
              <a:t>Αναλυτικό Βιβλίο</a:t>
            </a:r>
          </a:p>
        </p:txBody>
      </p:sp>
      <p:sp>
        <p:nvSpPr>
          <p:cNvPr id="50" name="Στρογγυλεμένο ορθογώνιο 49"/>
          <p:cNvSpPr/>
          <p:nvPr/>
        </p:nvSpPr>
        <p:spPr>
          <a:xfrm>
            <a:off x="5006332" y="4540474"/>
            <a:ext cx="4114001" cy="401128"/>
          </a:xfrm>
          <a:prstGeom prst="roundRect">
            <a:avLst/>
          </a:prstGeom>
          <a:solidFill>
            <a:srgbClr val="005C2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latin typeface="Candara" panose="020E0502030303020204" pitchFamily="34" charset="0"/>
              </a:rPr>
              <a:t>Συνοπτικό Βιβλίο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92144" y="5849926"/>
            <a:ext cx="1603443" cy="33855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Αποτελέσματα</a:t>
            </a:r>
          </a:p>
        </p:txBody>
      </p:sp>
      <p:sp>
        <p:nvSpPr>
          <p:cNvPr id="52" name="Στρογγυλεμένο ορθογώνιο 51"/>
          <p:cNvSpPr/>
          <p:nvPr/>
        </p:nvSpPr>
        <p:spPr>
          <a:xfrm>
            <a:off x="5015880" y="5338691"/>
            <a:ext cx="4104454" cy="27401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solidFill>
                  <a:schemeClr val="tx1"/>
                </a:solidFill>
                <a:latin typeface="Candara" panose="020E0502030303020204" pitchFamily="34" charset="0"/>
              </a:rPr>
              <a:t>Χαρακτηρισμός Συναλλαγών ΦΠΑ – Ε3</a:t>
            </a:r>
          </a:p>
        </p:txBody>
      </p:sp>
      <p:sp>
        <p:nvSpPr>
          <p:cNvPr id="55" name="Στρογγυλεμένο ορθογώνιο 54"/>
          <p:cNvSpPr/>
          <p:nvPr/>
        </p:nvSpPr>
        <p:spPr>
          <a:xfrm>
            <a:off x="2243126" y="1635144"/>
            <a:ext cx="2399656" cy="288032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Έκδοση Παραστατικών</a:t>
            </a:r>
          </a:p>
        </p:txBody>
      </p:sp>
      <p:sp>
        <p:nvSpPr>
          <p:cNvPr id="61" name="Ορθογώνιο 60"/>
          <p:cNvSpPr/>
          <p:nvPr/>
        </p:nvSpPr>
        <p:spPr>
          <a:xfrm>
            <a:off x="7896200" y="2268574"/>
            <a:ext cx="1224132" cy="253261"/>
          </a:xfrm>
          <a:prstGeom prst="rect">
            <a:avLst/>
          </a:prstGeom>
          <a:solidFill>
            <a:srgbClr val="BCB8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dirty="0">
                <a:solidFill>
                  <a:schemeClr val="bg1"/>
                </a:solidFill>
                <a:latin typeface="Candara" panose="020E0502030303020204" pitchFamily="34" charset="0"/>
              </a:rPr>
              <a:t>4. ΦΗΜ</a:t>
            </a:r>
          </a:p>
        </p:txBody>
      </p:sp>
      <p:pic>
        <p:nvPicPr>
          <p:cNvPr id="6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9624392" y="5849926"/>
            <a:ext cx="1603443" cy="33855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Δηλώσεις</a:t>
            </a:r>
          </a:p>
        </p:txBody>
      </p:sp>
      <p:sp>
        <p:nvSpPr>
          <p:cNvPr id="25" name="Ισοσκελές τρίγωνο 44"/>
          <p:cNvSpPr/>
          <p:nvPr/>
        </p:nvSpPr>
        <p:spPr>
          <a:xfrm rot="10800000">
            <a:off x="6816486" y="2670071"/>
            <a:ext cx="384809" cy="292623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26" name="Ισοσκελές τρίγωνο 44"/>
          <p:cNvSpPr/>
          <p:nvPr/>
        </p:nvSpPr>
        <p:spPr>
          <a:xfrm rot="10800000">
            <a:off x="6816487" y="3655646"/>
            <a:ext cx="384809" cy="292623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27" name="Ισοσκελές τρίγωνο 44"/>
          <p:cNvSpPr/>
          <p:nvPr/>
        </p:nvSpPr>
        <p:spPr>
          <a:xfrm rot="10800000">
            <a:off x="6816485" y="5008584"/>
            <a:ext cx="384809" cy="292623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28" name="Ισοσκελές τρίγωνο 43"/>
          <p:cNvSpPr/>
          <p:nvPr/>
        </p:nvSpPr>
        <p:spPr>
          <a:xfrm rot="5400000">
            <a:off x="1880955" y="1860734"/>
            <a:ext cx="244816" cy="154496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30" name="Ισοσκελές τρίγωνο 43"/>
          <p:cNvSpPr/>
          <p:nvPr/>
        </p:nvSpPr>
        <p:spPr>
          <a:xfrm rot="5400000">
            <a:off x="9121033" y="5918487"/>
            <a:ext cx="325851" cy="248819"/>
          </a:xfrm>
          <a:prstGeom prst="triangle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3055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25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75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2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25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25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35" grpId="0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7" grpId="0" animBg="1"/>
      <p:bldP spid="50" grpId="0" animBg="1"/>
      <p:bldP spid="51" grpId="0"/>
      <p:bldP spid="52" grpId="0" animBg="1"/>
      <p:bldP spid="55" grpId="0" animBg="1"/>
      <p:bldP spid="61" grpId="0" animBg="1"/>
      <p:bldP spid="57" grpId="0"/>
      <p:bldP spid="25" grpId="0" animBg="1"/>
      <p:bldP spid="26" grpId="0" animBg="1"/>
      <p:bldP spid="27" grpId="0" animBg="1"/>
      <p:bldP spid="28" grpId="0" animBg="1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Ποιος διαβιβάζει Τι;</a:t>
            </a:r>
          </a:p>
        </p:txBody>
      </p:sp>
      <p:pic>
        <p:nvPicPr>
          <p:cNvPr id="67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Ορθογώνιο 3"/>
          <p:cNvSpPr/>
          <p:nvPr/>
        </p:nvSpPr>
        <p:spPr>
          <a:xfrm>
            <a:off x="1841025" y="1604859"/>
            <a:ext cx="9799589" cy="1015663"/>
          </a:xfrm>
          <a:prstGeom prst="rect">
            <a:avLst/>
          </a:prstGeom>
          <a:solidFill>
            <a:srgbClr val="B7FEA4"/>
          </a:solidFill>
          <a:ln>
            <a:noFill/>
          </a:ln>
        </p:spPr>
        <p:txBody>
          <a:bodyPr wrap="square" lIns="182880" tIns="182880" rIns="182880" bIns="182880" anchor="ctr"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ΔΙΑΒΙΒΑΣΗ ΑΠΟ ΤΟΝ ΕΚΔΟΤΗ: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Η Επιχείρηση διαβιβάζει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 τη Σύνοψη όλων των Παραστατικών που εκδίδει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(χονδρική, λιανική, προς επιχείρηση ή ιδιώτη στην Ελλάδα ή το εξωτερικό)</a:t>
            </a:r>
            <a:r>
              <a:rPr lang="en-US" sz="1700" dirty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  <a:r>
              <a:rPr lang="en-US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Με τη διαβίβαση από τον Εκδότη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ενημερώνονται αυτόματα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και τα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Ηλεκτρονικά Βιβλία του Λήπτη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που τηρεί ΕΛΠ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  <a:endParaRPr lang="el-GR" sz="17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1425" y="1610459"/>
            <a:ext cx="773253" cy="777240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1</a:t>
            </a:r>
            <a:endParaRPr lang="en-US" sz="3600" dirty="0">
              <a:latin typeface="Bahnschrift SemiBold" panose="020B0502040204020203" pitchFamily="34" charset="0"/>
            </a:endParaRPr>
          </a:p>
        </p:txBody>
      </p:sp>
      <p:sp>
        <p:nvSpPr>
          <p:cNvPr id="10" name="Ορθογώνιο 3"/>
          <p:cNvSpPr/>
          <p:nvPr/>
        </p:nvSpPr>
        <p:spPr>
          <a:xfrm>
            <a:off x="1847528" y="2940233"/>
            <a:ext cx="9793144" cy="1856919"/>
          </a:xfrm>
          <a:prstGeom prst="rect">
            <a:avLst/>
          </a:prstGeom>
          <a:solidFill>
            <a:srgbClr val="FEDBB4"/>
          </a:solidFill>
          <a:ln>
            <a:noFill/>
          </a:ln>
        </p:spPr>
        <p:txBody>
          <a:bodyPr wrap="square" lIns="182880" tIns="91440" rIns="0" bIns="91440" anchor="ctr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ΔΙΑΒΙΒΑΣΗ ΑΠΟ ΤΟ ΛΗΠΤΗ: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Η Επιχείρηση διαβιβάζει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Σύνοψη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των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Παραστατικών που λαμβάνει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στις εξής περιπτώσεις: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Παραστατικά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αγοράς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αγαθών, εξόδων, υπηρεσιών, από υπόχρεους σε  τήρηση ΕΛΠ που εκδίδουν στοιχεία λιανικής και από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μη υπόχρεους σε τήρηση ΕΛΠ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 (λ.χ. ιδιώτες, αλλοδαπές επιχειρήσεις) </a:t>
            </a:r>
            <a:endParaRPr lang="el-GR" sz="1700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Παραστατικά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αγοράς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αγαθών / υπηρεσιών από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Εκδότη υπόχρεο σε τήρηση ΕΛΠ,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b="1" u="sng" dirty="0">
                <a:solidFill>
                  <a:srgbClr val="002060"/>
                </a:solidFill>
                <a:latin typeface="Candara" panose="020E0502030303020204" pitchFamily="34" charset="0"/>
              </a:rPr>
              <a:t>μόνο μετά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 την παράλειψη διαβίβασης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της Σύνοψης Παραστατικού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από τον Εκδότη εντός της σχετικής προθεσμίας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11424" y="2924944"/>
            <a:ext cx="777240" cy="777240"/>
          </a:xfrm>
          <a:prstGeom prst="rect">
            <a:avLst/>
          </a:prstGeom>
          <a:solidFill>
            <a:srgbClr val="FF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2</a:t>
            </a:r>
            <a:endParaRPr lang="en-US" sz="3600" dirty="0">
              <a:latin typeface="Bahnschrift SemiBold" panose="020B0502040204020203" pitchFamily="34" charset="0"/>
            </a:endParaRPr>
          </a:p>
        </p:txBody>
      </p:sp>
      <p:sp>
        <p:nvSpPr>
          <p:cNvPr id="14" name="Ορθογώνιο 3"/>
          <p:cNvSpPr/>
          <p:nvPr/>
        </p:nvSpPr>
        <p:spPr>
          <a:xfrm>
            <a:off x="1821409" y="5013176"/>
            <a:ext cx="9819234" cy="777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2880" tIns="91440" rIns="0" bIns="91440" anchor="ctr"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ΔΙΑΒΙΒΑΣΗ ΑΠΟ ΟΛΕΣ ΤΙΣ ΕΠΙΧΕΙΡΗΣΕΙΣ:  Κάθε Επιχείρηση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διαβιβάζει τους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Χαρακτηρισμούς Συναλλαγών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και τις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Λογιστικές Εγγραφές Τακτοποίησης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που την αφορούν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11454" y="5007110"/>
            <a:ext cx="774803" cy="7772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3</a:t>
            </a:r>
            <a:endParaRPr lang="en-US" sz="3600" dirty="0">
              <a:latin typeface="Bahnschrift SemiBold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22552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16</a:t>
            </a:fld>
            <a:endParaRPr lang="el-GR" dirty="0"/>
          </a:p>
        </p:txBody>
      </p:sp>
      <p:grpSp>
        <p:nvGrpSpPr>
          <p:cNvPr id="13" name="Ομάδα 12">
            <a:extLst>
              <a:ext uri="{FF2B5EF4-FFF2-40B4-BE49-F238E27FC236}">
                <a16:creationId xmlns:a16="http://schemas.microsoft.com/office/drawing/2014/main" xmlns="" id="{DD288BFB-ECDB-4D61-817F-C11FED942ACE}"/>
              </a:ext>
            </a:extLst>
          </p:cNvPr>
          <p:cNvGrpSpPr/>
          <p:nvPr/>
        </p:nvGrpSpPr>
        <p:grpSpPr>
          <a:xfrm>
            <a:off x="3509683" y="5890088"/>
            <a:ext cx="5100917" cy="648824"/>
            <a:chOff x="7562671" y="1548651"/>
            <a:chExt cx="5100917" cy="648824"/>
          </a:xfrm>
        </p:grpSpPr>
        <p:grpSp>
          <p:nvGrpSpPr>
            <p:cNvPr id="16" name="Ομάδα 15">
              <a:extLst>
                <a:ext uri="{FF2B5EF4-FFF2-40B4-BE49-F238E27FC236}">
                  <a16:creationId xmlns:a16="http://schemas.microsoft.com/office/drawing/2014/main" xmlns="" id="{5D276D61-2994-481F-B34A-5BA78314E20F}"/>
                </a:ext>
              </a:extLst>
            </p:cNvPr>
            <p:cNvGrpSpPr/>
            <p:nvPr/>
          </p:nvGrpSpPr>
          <p:grpSpPr>
            <a:xfrm>
              <a:off x="8928362" y="1921795"/>
              <a:ext cx="2196962" cy="275680"/>
              <a:chOff x="413340" y="1857012"/>
              <a:chExt cx="2658324" cy="366930"/>
            </a:xfrm>
          </p:grpSpPr>
          <p:sp>
            <p:nvSpPr>
              <p:cNvPr id="18" name="Ορθογώνιο 17">
                <a:extLst>
                  <a:ext uri="{FF2B5EF4-FFF2-40B4-BE49-F238E27FC236}">
                    <a16:creationId xmlns:a16="http://schemas.microsoft.com/office/drawing/2014/main" xmlns="" id="{FE945934-535A-41CB-93CA-9E7C2E62FB2C}"/>
                  </a:ext>
                </a:extLst>
              </p:cNvPr>
              <p:cNvSpPr/>
              <p:nvPr/>
            </p:nvSpPr>
            <p:spPr>
              <a:xfrm>
                <a:off x="413340" y="1857012"/>
                <a:ext cx="2658324" cy="36693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1400" b="1" dirty="0"/>
                  <a:t> Α.1138/2020</a:t>
                </a:r>
              </a:p>
            </p:txBody>
          </p:sp>
          <p:pic>
            <p:nvPicPr>
              <p:cNvPr id="19" name="Εικόνα 18">
                <a:extLst>
                  <a:ext uri="{FF2B5EF4-FFF2-40B4-BE49-F238E27FC236}">
                    <a16:creationId xmlns:a16="http://schemas.microsoft.com/office/drawing/2014/main" xmlns="" id="{EC9254F9-C388-4D6F-91D7-ED83443C9B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5245" y="1886384"/>
                <a:ext cx="311466" cy="310551"/>
              </a:xfrm>
              <a:prstGeom prst="rect">
                <a:avLst/>
              </a:prstGeom>
            </p:spPr>
          </p:pic>
        </p:grpSp>
        <p:sp>
          <p:nvSpPr>
            <p:cNvPr id="17" name="Ορθογώνιο 16">
              <a:extLst>
                <a:ext uri="{FF2B5EF4-FFF2-40B4-BE49-F238E27FC236}">
                  <a16:creationId xmlns:a16="http://schemas.microsoft.com/office/drawing/2014/main" xmlns="" id="{578A7AC6-D096-4B8F-A9E6-4E6B45D91542}"/>
                </a:ext>
              </a:extLst>
            </p:cNvPr>
            <p:cNvSpPr/>
            <p:nvPr/>
          </p:nvSpPr>
          <p:spPr>
            <a:xfrm>
              <a:off x="7562671" y="1548651"/>
              <a:ext cx="510091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>
                  <a:solidFill>
                    <a:srgbClr val="002060"/>
                  </a:solidFill>
                  <a:latin typeface="Candara" panose="020E0502030303020204" pitchFamily="34" charset="0"/>
                  <a:hlinkClick r:id="rId5" action="ppaction://hlinkfile"/>
                </a:rPr>
                <a:t>*</a:t>
              </a:r>
              <a:r>
                <a:rPr lang="en-US" sz="1600" b="1" dirty="0">
                  <a:solidFill>
                    <a:srgbClr val="002060"/>
                  </a:solidFill>
                  <a:latin typeface="Candara" panose="020E0502030303020204" pitchFamily="34" charset="0"/>
                </a:rPr>
                <a:t>_</a:t>
              </a:r>
              <a:r>
                <a:rPr lang="el-GR" sz="1600" b="1" dirty="0">
                  <a:solidFill>
                    <a:srgbClr val="002060"/>
                  </a:solidFill>
                  <a:latin typeface="Candara" panose="020E0502030303020204" pitchFamily="34" charset="0"/>
                </a:rPr>
                <a:t>ΠΑΡΑΡΤΗΜΑ: ΤΥΠΟΙ ΚΑΙ ΔΕΔΟΜΕΝΑ ΠΑΡΑΣΤΑΤΙΚΩΝ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366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6" grpId="0" animBg="1"/>
      <p:bldP spid="3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91AA36AD-0374-44B4-BBF1-F42823729361}"/>
              </a:ext>
            </a:extLst>
          </p:cNvPr>
          <p:cNvSpPr txBox="1"/>
          <p:nvPr/>
        </p:nvSpPr>
        <p:spPr>
          <a:xfrm>
            <a:off x="413341" y="908720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Οι 3 κατηγορίες των Τυποποιήσεων Δεδομένων Παραστατικών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4" name="Ορθογώνιο 43">
            <a:extLst>
              <a:ext uri="{FF2B5EF4-FFF2-40B4-BE49-F238E27FC236}">
                <a16:creationId xmlns:a16="http://schemas.microsoft.com/office/drawing/2014/main" xmlns="" id="{8BC43084-D4CB-44C5-8A74-5FF1EC438BF7}"/>
              </a:ext>
            </a:extLst>
          </p:cNvPr>
          <p:cNvSpPr/>
          <p:nvPr/>
        </p:nvSpPr>
        <p:spPr>
          <a:xfrm>
            <a:off x="1040666" y="2355588"/>
            <a:ext cx="432048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A2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45" name="Ορθογώνιο 44">
            <a:extLst>
              <a:ext uri="{FF2B5EF4-FFF2-40B4-BE49-F238E27FC236}">
                <a16:creationId xmlns:a16="http://schemas.microsoft.com/office/drawing/2014/main" xmlns="" id="{E756E8F2-1419-4358-A94E-E4D55D8400A8}"/>
              </a:ext>
            </a:extLst>
          </p:cNvPr>
          <p:cNvSpPr/>
          <p:nvPr/>
        </p:nvSpPr>
        <p:spPr>
          <a:xfrm>
            <a:off x="561761" y="3341029"/>
            <a:ext cx="432048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B1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47" name="Ορθογώνιο 46">
            <a:extLst>
              <a:ext uri="{FF2B5EF4-FFF2-40B4-BE49-F238E27FC236}">
                <a16:creationId xmlns:a16="http://schemas.microsoft.com/office/drawing/2014/main" xmlns="" id="{3E5F9A3D-ABA3-4DE0-BA63-CCF99DF971FF}"/>
              </a:ext>
            </a:extLst>
          </p:cNvPr>
          <p:cNvSpPr/>
          <p:nvPr/>
        </p:nvSpPr>
        <p:spPr>
          <a:xfrm>
            <a:off x="561761" y="5300752"/>
            <a:ext cx="432048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latin typeface="Candara" panose="020E0502030303020204" pitchFamily="34" charset="0"/>
              </a:rPr>
              <a:t>Γ</a:t>
            </a:r>
          </a:p>
        </p:txBody>
      </p:sp>
      <p:sp>
        <p:nvSpPr>
          <p:cNvPr id="48" name="Ορθογώνιο 47">
            <a:extLst>
              <a:ext uri="{FF2B5EF4-FFF2-40B4-BE49-F238E27FC236}">
                <a16:creationId xmlns:a16="http://schemas.microsoft.com/office/drawing/2014/main" xmlns="" id="{0ECEF0FD-9648-4D7F-B504-0AC6C28997CD}"/>
              </a:ext>
            </a:extLst>
          </p:cNvPr>
          <p:cNvSpPr/>
          <p:nvPr/>
        </p:nvSpPr>
        <p:spPr>
          <a:xfrm>
            <a:off x="1519796" y="2363972"/>
            <a:ext cx="6450343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Μη Αντικριζόμενα Παραστατικά </a:t>
            </a:r>
            <a:r>
              <a:rPr lang="el-GR" sz="1600" b="1" dirty="0">
                <a:solidFill>
                  <a:schemeClr val="tx2"/>
                </a:solidFill>
                <a:latin typeface="Candara" panose="020E0502030303020204" pitchFamily="34" charset="0"/>
              </a:rPr>
              <a:t>Εκδότη - </a:t>
            </a:r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ημεδαπής / αλλοδαπής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49" name="Ορθογώνιο 48">
            <a:extLst>
              <a:ext uri="{FF2B5EF4-FFF2-40B4-BE49-F238E27FC236}">
                <a16:creationId xmlns:a16="http://schemas.microsoft.com/office/drawing/2014/main" xmlns="" id="{39AAF2B2-69A0-44DB-A1CC-26D2DE16023F}"/>
              </a:ext>
            </a:extLst>
          </p:cNvPr>
          <p:cNvSpPr/>
          <p:nvPr/>
        </p:nvSpPr>
        <p:spPr>
          <a:xfrm>
            <a:off x="1055440" y="3358613"/>
            <a:ext cx="6919217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Μη Αντικριζόμενα Παραστατικά </a:t>
            </a:r>
            <a:r>
              <a:rPr lang="el-GR" sz="1600" b="1" dirty="0">
                <a:solidFill>
                  <a:schemeClr val="tx2"/>
                </a:solidFill>
                <a:latin typeface="Candara" panose="020E0502030303020204" pitchFamily="34" charset="0"/>
              </a:rPr>
              <a:t>Λήπτη - </a:t>
            </a:r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ημεδαπής / αλλοδαπής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0" name="Ορθογώνιο 49">
            <a:extLst>
              <a:ext uri="{FF2B5EF4-FFF2-40B4-BE49-F238E27FC236}">
                <a16:creationId xmlns:a16="http://schemas.microsoft.com/office/drawing/2014/main" xmlns="" id="{3AB6F6F8-A93B-4F6F-9DA8-1AE785043ED6}"/>
              </a:ext>
            </a:extLst>
          </p:cNvPr>
          <p:cNvSpPr/>
          <p:nvPr/>
        </p:nvSpPr>
        <p:spPr>
          <a:xfrm>
            <a:off x="1050908" y="5300752"/>
            <a:ext cx="7221733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Εγγραφές Τακτοποίησης Εσόδων-Εξόδων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2" name="Ορθογώνιο 51">
            <a:extLst>
              <a:ext uri="{FF2B5EF4-FFF2-40B4-BE49-F238E27FC236}">
                <a16:creationId xmlns:a16="http://schemas.microsoft.com/office/drawing/2014/main" xmlns="" id="{A1B720FB-7979-4844-9541-CA6CE88DB771}"/>
              </a:ext>
            </a:extLst>
          </p:cNvPr>
          <p:cNvSpPr/>
          <p:nvPr/>
        </p:nvSpPr>
        <p:spPr>
          <a:xfrm>
            <a:off x="551384" y="1456304"/>
            <a:ext cx="432048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A1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3" name="Ορθογώνιο 52">
            <a:extLst>
              <a:ext uri="{FF2B5EF4-FFF2-40B4-BE49-F238E27FC236}">
                <a16:creationId xmlns:a16="http://schemas.microsoft.com/office/drawing/2014/main" xmlns="" id="{163CC0B4-3376-4673-A722-30B9C9FA1973}"/>
              </a:ext>
            </a:extLst>
          </p:cNvPr>
          <p:cNvSpPr/>
          <p:nvPr/>
        </p:nvSpPr>
        <p:spPr>
          <a:xfrm>
            <a:off x="1044975" y="1456304"/>
            <a:ext cx="6279425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Αντικριζόμενα Παραστατικά </a:t>
            </a:r>
            <a:r>
              <a:rPr lang="el-GR" sz="1600" b="1" dirty="0">
                <a:solidFill>
                  <a:schemeClr val="tx2"/>
                </a:solidFill>
                <a:latin typeface="Candara" panose="020E0502030303020204" pitchFamily="34" charset="0"/>
              </a:rPr>
              <a:t>Εκδότη - </a:t>
            </a:r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ημεδαπής / αλλοδαπής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6" name="Στρογγυλεμένο ορθογώνιο 33">
            <a:extLst>
              <a:ext uri="{FF2B5EF4-FFF2-40B4-BE49-F238E27FC236}">
                <a16:creationId xmlns:a16="http://schemas.microsoft.com/office/drawing/2014/main" xmlns="" id="{A1566D55-C08C-4B9B-AD30-49EF15841B49}"/>
              </a:ext>
            </a:extLst>
          </p:cNvPr>
          <p:cNvSpPr/>
          <p:nvPr/>
        </p:nvSpPr>
        <p:spPr>
          <a:xfrm>
            <a:off x="1049463" y="1872936"/>
            <a:ext cx="6274939" cy="33744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χονδρικές πωλήσεις αγαθών/υπηρεσιών/διακίνησης </a:t>
            </a:r>
          </a:p>
        </p:txBody>
      </p:sp>
      <p:cxnSp>
        <p:nvCxnSpPr>
          <p:cNvPr id="57" name="Ευθεία γραμμή σύνδεσης 56">
            <a:extLst>
              <a:ext uri="{FF2B5EF4-FFF2-40B4-BE49-F238E27FC236}">
                <a16:creationId xmlns:a16="http://schemas.microsoft.com/office/drawing/2014/main" xmlns="" id="{CE548308-5564-4A12-BEBC-A1FA69D8F2DC}"/>
              </a:ext>
            </a:extLst>
          </p:cNvPr>
          <p:cNvCxnSpPr>
            <a:cxnSpLocks/>
          </p:cNvCxnSpPr>
          <p:nvPr/>
        </p:nvCxnSpPr>
        <p:spPr>
          <a:xfrm>
            <a:off x="737857" y="3241088"/>
            <a:ext cx="7534785" cy="0"/>
          </a:xfrm>
          <a:prstGeom prst="line">
            <a:avLst/>
          </a:prstGeom>
          <a:ln w="2857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Στρογγυλεμένο ορθογώνιο 37">
            <a:extLst>
              <a:ext uri="{FF2B5EF4-FFF2-40B4-BE49-F238E27FC236}">
                <a16:creationId xmlns:a16="http://schemas.microsoft.com/office/drawing/2014/main" xmlns="" id="{47658D4A-D1CF-4114-AC29-86F5BD1DE097}"/>
              </a:ext>
            </a:extLst>
          </p:cNvPr>
          <p:cNvSpPr/>
          <p:nvPr/>
        </p:nvSpPr>
        <p:spPr>
          <a:xfrm>
            <a:off x="1518375" y="2771336"/>
            <a:ext cx="6450341" cy="33744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λιανικές πωλήσεις αγαθών/υπηρεσιών</a:t>
            </a:r>
          </a:p>
        </p:txBody>
      </p:sp>
      <p:sp>
        <p:nvSpPr>
          <p:cNvPr id="61" name="Στρογγυλεμένο ορθογώνιο 39">
            <a:extLst>
              <a:ext uri="{FF2B5EF4-FFF2-40B4-BE49-F238E27FC236}">
                <a16:creationId xmlns:a16="http://schemas.microsoft.com/office/drawing/2014/main" xmlns="" id="{26B2A2FA-0C63-4115-BE22-32C4D91F0852}"/>
              </a:ext>
            </a:extLst>
          </p:cNvPr>
          <p:cNvSpPr/>
          <p:nvPr/>
        </p:nvSpPr>
        <p:spPr>
          <a:xfrm>
            <a:off x="1056974" y="3773077"/>
            <a:ext cx="6913166" cy="33744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αγορές / έξοδα / λήψη παρεχόμενων υπηρεσιών λιανικής</a:t>
            </a:r>
          </a:p>
        </p:txBody>
      </p:sp>
      <p:cxnSp>
        <p:nvCxnSpPr>
          <p:cNvPr id="62" name="Ευθεία γραμμή σύνδεσης 61">
            <a:extLst>
              <a:ext uri="{FF2B5EF4-FFF2-40B4-BE49-F238E27FC236}">
                <a16:creationId xmlns:a16="http://schemas.microsoft.com/office/drawing/2014/main" xmlns="" id="{BFA29D90-1DDC-4D5E-9588-77326625D9C7}"/>
              </a:ext>
            </a:extLst>
          </p:cNvPr>
          <p:cNvCxnSpPr/>
          <p:nvPr/>
        </p:nvCxnSpPr>
        <p:spPr>
          <a:xfrm>
            <a:off x="774562" y="5193144"/>
            <a:ext cx="7498080" cy="0"/>
          </a:xfrm>
          <a:prstGeom prst="line">
            <a:avLst/>
          </a:prstGeom>
          <a:ln w="28575"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Ευθεία γραμμή σύνδεσης 62">
            <a:extLst>
              <a:ext uri="{FF2B5EF4-FFF2-40B4-BE49-F238E27FC236}">
                <a16:creationId xmlns:a16="http://schemas.microsoft.com/office/drawing/2014/main" xmlns="" id="{F4050944-6DD4-45AF-AD6B-E9763D751A8D}"/>
              </a:ext>
            </a:extLst>
          </p:cNvPr>
          <p:cNvCxnSpPr>
            <a:cxnSpLocks/>
          </p:cNvCxnSpPr>
          <p:nvPr/>
        </p:nvCxnSpPr>
        <p:spPr>
          <a:xfrm flipV="1">
            <a:off x="737857" y="1874285"/>
            <a:ext cx="29551" cy="1366803"/>
          </a:xfrm>
          <a:prstGeom prst="line">
            <a:avLst/>
          </a:prstGeom>
          <a:ln w="2857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Ευθεία γραμμή σύνδεσης 63">
            <a:extLst>
              <a:ext uri="{FF2B5EF4-FFF2-40B4-BE49-F238E27FC236}">
                <a16:creationId xmlns:a16="http://schemas.microsoft.com/office/drawing/2014/main" xmlns="" id="{1956D874-F95D-4FDE-92B7-82B2912CC627}"/>
              </a:ext>
            </a:extLst>
          </p:cNvPr>
          <p:cNvCxnSpPr>
            <a:endCxn id="44" idx="2"/>
          </p:cNvCxnSpPr>
          <p:nvPr/>
        </p:nvCxnSpPr>
        <p:spPr>
          <a:xfrm flipV="1">
            <a:off x="1256690" y="2787636"/>
            <a:ext cx="0" cy="453452"/>
          </a:xfrm>
          <a:prstGeom prst="line">
            <a:avLst/>
          </a:prstGeom>
          <a:ln w="28575">
            <a:solidFill>
              <a:schemeClr val="tx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Ευθεία γραμμή σύνδεσης 64">
            <a:extLst>
              <a:ext uri="{FF2B5EF4-FFF2-40B4-BE49-F238E27FC236}">
                <a16:creationId xmlns:a16="http://schemas.microsoft.com/office/drawing/2014/main" xmlns="" id="{FF0B6A31-7672-4680-A2A0-39ADCC42C6B1}"/>
              </a:ext>
            </a:extLst>
          </p:cNvPr>
          <p:cNvCxnSpPr>
            <a:cxnSpLocks/>
            <a:endCxn id="45" idx="2"/>
          </p:cNvCxnSpPr>
          <p:nvPr/>
        </p:nvCxnSpPr>
        <p:spPr>
          <a:xfrm flipV="1">
            <a:off x="767408" y="3773077"/>
            <a:ext cx="10377" cy="1384554"/>
          </a:xfrm>
          <a:prstGeom prst="line">
            <a:avLst/>
          </a:prstGeom>
          <a:ln w="28575"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Στρογγυλεμένο ορθογώνιο 54">
            <a:extLst>
              <a:ext uri="{FF2B5EF4-FFF2-40B4-BE49-F238E27FC236}">
                <a16:creationId xmlns:a16="http://schemas.microsoft.com/office/drawing/2014/main" xmlns="" id="{978AD71D-D509-4640-A7AE-3E6C570D9195}"/>
              </a:ext>
            </a:extLst>
          </p:cNvPr>
          <p:cNvSpPr/>
          <p:nvPr/>
        </p:nvSpPr>
        <p:spPr>
          <a:xfrm>
            <a:off x="1051117" y="5693842"/>
            <a:ext cx="7240416" cy="66411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διακριτά για μισθοδοσία (μηνιαία) – αποσβέσεις (ετήσια), συγκεντρωτικά για λοιπές εγγραφές τακτοποίησης εσόδων /εξόδων  (π.χ. προβλέψεις, αναμορφώσεις κ.α. στο τέλος έκαστου φορολογικού έτους)</a:t>
            </a:r>
          </a:p>
        </p:txBody>
      </p:sp>
      <p:cxnSp>
        <p:nvCxnSpPr>
          <p:cNvPr id="67" name="Ευθεία γραμμή σύνδεσης 66">
            <a:extLst>
              <a:ext uri="{FF2B5EF4-FFF2-40B4-BE49-F238E27FC236}">
                <a16:creationId xmlns:a16="http://schemas.microsoft.com/office/drawing/2014/main" xmlns="" id="{1FD3EFEF-D80B-4F37-84C5-4AF75C9E5157}"/>
              </a:ext>
            </a:extLst>
          </p:cNvPr>
          <p:cNvCxnSpPr/>
          <p:nvPr/>
        </p:nvCxnSpPr>
        <p:spPr>
          <a:xfrm>
            <a:off x="777498" y="6453336"/>
            <a:ext cx="7499036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Ευθεία γραμμή σύνδεσης 67">
            <a:extLst>
              <a:ext uri="{FF2B5EF4-FFF2-40B4-BE49-F238E27FC236}">
                <a16:creationId xmlns:a16="http://schemas.microsoft.com/office/drawing/2014/main" xmlns="" id="{D51A58E7-98F6-458F-BD24-5E057B088712}"/>
              </a:ext>
            </a:extLst>
          </p:cNvPr>
          <p:cNvCxnSpPr>
            <a:endCxn id="47" idx="2"/>
          </p:cNvCxnSpPr>
          <p:nvPr/>
        </p:nvCxnSpPr>
        <p:spPr>
          <a:xfrm flipV="1">
            <a:off x="777503" y="5732800"/>
            <a:ext cx="287" cy="720536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2" descr="Αποτέλεσμα εικόνας για λογοτυπο ααδε">
            <a:extLst>
              <a:ext uri="{FF2B5EF4-FFF2-40B4-BE49-F238E27FC236}">
                <a16:creationId xmlns:a16="http://schemas.microsoft.com/office/drawing/2014/main" xmlns="" id="{F3A4448F-4BE1-4534-A204-33FD47BBA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B673A7A9-7389-4D2D-ABD5-F9692FF4BA90}"/>
              </a:ext>
            </a:extLst>
          </p:cNvPr>
          <p:cNvSpPr txBox="1"/>
          <p:nvPr/>
        </p:nvSpPr>
        <p:spPr>
          <a:xfrm>
            <a:off x="8564859" y="1439830"/>
            <a:ext cx="3075755" cy="511678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182880"/>
            <a:endParaRPr lang="el-GR" sz="1000" b="1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182880"/>
            <a:r>
              <a:rPr lang="el-GR" sz="1700" b="1" dirty="0">
                <a:solidFill>
                  <a:schemeClr val="bg1"/>
                </a:solidFill>
                <a:latin typeface="Candara" panose="020E0502030303020204" pitchFamily="34" charset="0"/>
              </a:rPr>
              <a:t>Αντικριζόμενα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 είναι τα Παραστατικά</a:t>
            </a:r>
            <a:r>
              <a:rPr lang="en-US" sz="1700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 που περιέχουν τα στοιχεία ταυτοποίησης του Εκδότη και του Λήπτη για συναλλαγές ημεδαπής / αλλοδαπής π.χ. συναλλαγές χονδρικής (Β2Β). Περιλαμβάνονται και οι συναλλαγές με το Δημόσιο (</a:t>
            </a:r>
            <a:r>
              <a:rPr lang="en-US" sz="1700" dirty="0">
                <a:solidFill>
                  <a:schemeClr val="bg1"/>
                </a:solidFill>
                <a:latin typeface="Candara" panose="020E0502030303020204" pitchFamily="34" charset="0"/>
              </a:rPr>
              <a:t>B2G), </a:t>
            </a:r>
            <a:endParaRPr lang="el-GR" sz="170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182880"/>
            <a:endParaRPr lang="el-GR" sz="1700" b="1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marL="182880"/>
            <a:r>
              <a:rPr lang="el-GR" sz="1700" b="1" dirty="0">
                <a:solidFill>
                  <a:schemeClr val="bg1"/>
                </a:solidFill>
                <a:latin typeface="Candara" panose="020E0502030303020204" pitchFamily="34" charset="0"/>
              </a:rPr>
              <a:t>Μη Αντικριζόμενα 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είναι τα Παραστατικά που περιέχουν τα στοιχεία  ταυτοποίησης μόνο του Εκδότη (συναλλαγές λιανικής ημεδαπής / αλλοδαπής - </a:t>
            </a:r>
            <a:r>
              <a:rPr lang="en-US" sz="1700" dirty="0">
                <a:solidFill>
                  <a:schemeClr val="bg1"/>
                </a:solidFill>
                <a:latin typeface="Candara" panose="020E0502030303020204" pitchFamily="34" charset="0"/>
              </a:rPr>
              <a:t>B2C</a:t>
            </a:r>
            <a:r>
              <a:rPr lang="el-GR" sz="1700" dirty="0">
                <a:solidFill>
                  <a:schemeClr val="bg1"/>
                </a:solidFill>
                <a:latin typeface="Candara" panose="020E0502030303020204" pitchFamily="34" charset="0"/>
              </a:rPr>
              <a:t>)</a:t>
            </a:r>
          </a:p>
          <a:p>
            <a:pPr marL="182880"/>
            <a:endParaRPr lang="en-US" sz="105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72" name="Ορθογώνιο 19">
            <a:extLst>
              <a:ext uri="{FF2B5EF4-FFF2-40B4-BE49-F238E27FC236}">
                <a16:creationId xmlns:a16="http://schemas.microsoft.com/office/drawing/2014/main" xmlns="" id="{8E8EB614-0252-445F-B3D1-4466B29256BD}"/>
              </a:ext>
            </a:extLst>
          </p:cNvPr>
          <p:cNvSpPr/>
          <p:nvPr/>
        </p:nvSpPr>
        <p:spPr>
          <a:xfrm>
            <a:off x="1055440" y="4179933"/>
            <a:ext cx="432048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ndara" panose="020E0502030303020204" pitchFamily="34" charset="0"/>
              </a:rPr>
              <a:t>B2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73" name="Ορθογώνιο 24">
            <a:extLst>
              <a:ext uri="{FF2B5EF4-FFF2-40B4-BE49-F238E27FC236}">
                <a16:creationId xmlns:a16="http://schemas.microsoft.com/office/drawing/2014/main" xmlns="" id="{B8FB1C37-10E1-4760-B50A-D77DBE325B57}"/>
              </a:ext>
            </a:extLst>
          </p:cNvPr>
          <p:cNvSpPr/>
          <p:nvPr/>
        </p:nvSpPr>
        <p:spPr>
          <a:xfrm>
            <a:off x="1534570" y="4188317"/>
            <a:ext cx="6436587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Αντικριζόμενα Παραστατικά </a:t>
            </a:r>
            <a:r>
              <a:rPr lang="el-GR" sz="1600" b="1" dirty="0">
                <a:solidFill>
                  <a:schemeClr val="tx2"/>
                </a:solidFill>
                <a:latin typeface="Candara" panose="020E0502030303020204" pitchFamily="34" charset="0"/>
              </a:rPr>
              <a:t>Λήπτη -</a:t>
            </a:r>
            <a:r>
              <a:rPr lang="en-US" sz="16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Candara" panose="020E0502030303020204" pitchFamily="34" charset="0"/>
              </a:rPr>
              <a:t>ημεδαπής / αλλοδαπής</a:t>
            </a:r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74" name="Στρογγυλεμένο ορθογώνιο 37">
            <a:extLst>
              <a:ext uri="{FF2B5EF4-FFF2-40B4-BE49-F238E27FC236}">
                <a16:creationId xmlns:a16="http://schemas.microsoft.com/office/drawing/2014/main" xmlns="" id="{B33E7A01-D8FF-481E-9992-1FE412FA53E6}"/>
              </a:ext>
            </a:extLst>
          </p:cNvPr>
          <p:cNvSpPr/>
          <p:nvPr/>
        </p:nvSpPr>
        <p:spPr>
          <a:xfrm>
            <a:off x="1533149" y="4600982"/>
            <a:ext cx="6438005" cy="520079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100" dirty="0">
                <a:solidFill>
                  <a:schemeClr val="tx2"/>
                </a:solidFill>
                <a:latin typeface="Candara" panose="020E0502030303020204" pitchFamily="34" charset="0"/>
              </a:rPr>
              <a:t>αποκτήσεις – λήψη παρεχόμενων υπηρεσιών  χονδρικής αλλοδαπής,</a:t>
            </a:r>
          </a:p>
          <a:p>
            <a:r>
              <a:rPr lang="el-GR" sz="1100" dirty="0">
                <a:solidFill>
                  <a:schemeClr val="tx2"/>
                </a:solidFill>
                <a:latin typeface="Candara" panose="020E0502030303020204" pitchFamily="34" charset="0"/>
              </a:rPr>
              <a:t>παραστατικά περ. Α1 με αποστολέα το  Λήπτη, λόγω παράλειψης διαβίβασης από τον Εκδότη ημεδαπής</a:t>
            </a:r>
          </a:p>
        </p:txBody>
      </p:sp>
      <p:cxnSp>
        <p:nvCxnSpPr>
          <p:cNvPr id="75" name="Ευθεία γραμμή σύνδεσης 53">
            <a:extLst>
              <a:ext uri="{FF2B5EF4-FFF2-40B4-BE49-F238E27FC236}">
                <a16:creationId xmlns:a16="http://schemas.microsoft.com/office/drawing/2014/main" xmlns="" id="{DA3C4431-7B0E-46A8-8F9A-14295A72561F}"/>
              </a:ext>
            </a:extLst>
          </p:cNvPr>
          <p:cNvCxnSpPr/>
          <p:nvPr/>
        </p:nvCxnSpPr>
        <p:spPr>
          <a:xfrm flipV="1">
            <a:off x="1256690" y="4488795"/>
            <a:ext cx="1" cy="647198"/>
          </a:xfrm>
          <a:prstGeom prst="line">
            <a:avLst/>
          </a:prstGeom>
          <a:ln w="28575"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722552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3138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0"/>
                            </p:stCondLst>
                            <p:childTnLst>
                              <p:par>
                                <p:cTn id="9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000"/>
                            </p:stCondLst>
                            <p:childTnLst>
                              <p:par>
                                <p:cTn id="10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6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6" grpId="0" animBg="1"/>
      <p:bldP spid="60" grpId="0" animBg="1"/>
      <p:bldP spid="61" grpId="0" animBg="1"/>
      <p:bldP spid="66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διαβιβάζει ο Εκδότης του Παραστατικού;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1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95600" y="2348880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buClr>
                <a:srgbClr val="005C2A"/>
              </a:buClr>
              <a:buSzPct val="160000"/>
              <a:buFont typeface="Wingdings" panose="05000000000000000000" pitchFamily="2" charset="2"/>
              <a:buChar char="ü"/>
            </a:pPr>
            <a:r>
              <a:rPr lang="el-GR" sz="4800" dirty="0">
                <a:solidFill>
                  <a:srgbClr val="005C2A"/>
                </a:solidFill>
                <a:latin typeface="Candara" panose="020E0502030303020204" pitchFamily="34" charset="0"/>
              </a:rPr>
              <a:t>Εφόσον ο Εκδότης είναι συνεπής, ο Λήπτης ΔΕΝ χρειάζεται να διαβιβάσει Σύνοψη για τα παραστατικά αυτά.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6583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διαβιβάζει ο Λήπτης του Παραστατικού;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2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95600" y="2348880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buClr>
                <a:srgbClr val="005C2A"/>
              </a:buClr>
              <a:buSzPct val="160000"/>
              <a:buFont typeface="Wingdings" panose="05000000000000000000" pitchFamily="2" charset="2"/>
              <a:buChar char="ü"/>
            </a:pPr>
            <a:r>
              <a:rPr lang="el-GR" sz="4800" dirty="0">
                <a:solidFill>
                  <a:srgbClr val="005C2A"/>
                </a:solidFill>
                <a:latin typeface="Candara" panose="020E0502030303020204" pitchFamily="34" charset="0"/>
              </a:rPr>
              <a:t>Η </a:t>
            </a:r>
            <a:r>
              <a:rPr lang="el-GR" sz="4800" b="1" dirty="0">
                <a:solidFill>
                  <a:srgbClr val="005C2A"/>
                </a:solidFill>
                <a:latin typeface="Candara" panose="020E0502030303020204" pitchFamily="34" charset="0"/>
              </a:rPr>
              <a:t>ασυνέπεια του Εκδότη ΔΕΝ επηρεάζει </a:t>
            </a:r>
            <a:r>
              <a:rPr lang="el-GR" sz="4800" dirty="0">
                <a:solidFill>
                  <a:srgbClr val="005C2A"/>
                </a:solidFill>
                <a:latin typeface="Candara" panose="020E0502030303020204" pitchFamily="34" charset="0"/>
              </a:rPr>
              <a:t>την ορθή αποτύπωση των φορολογικών αποτελεσμάτων του Λήπτη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961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9376" y="260648"/>
            <a:ext cx="97930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5C2A"/>
              </a:buClr>
              <a:buSzPct val="160000"/>
            </a:pPr>
            <a:r>
              <a:rPr lang="en-US" sz="5400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My </a:t>
            </a:r>
          </a:p>
          <a:p>
            <a:pPr>
              <a:buClr>
                <a:srgbClr val="005C2A"/>
              </a:buClr>
              <a:buSzPct val="160000"/>
            </a:pPr>
            <a:r>
              <a:rPr lang="en-US" sz="5400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	Digital </a:t>
            </a:r>
          </a:p>
          <a:p>
            <a:pPr>
              <a:buClr>
                <a:srgbClr val="005C2A"/>
              </a:buClr>
              <a:buSzPct val="160000"/>
            </a:pPr>
            <a:r>
              <a:rPr lang="en-US" sz="5400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		Accounting &amp; </a:t>
            </a:r>
          </a:p>
          <a:p>
            <a:pPr>
              <a:buClr>
                <a:srgbClr val="005C2A"/>
              </a:buClr>
              <a:buSzPct val="160000"/>
            </a:pPr>
            <a:r>
              <a:rPr lang="en-US" sz="5400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					</a:t>
            </a:r>
            <a:r>
              <a:rPr lang="el-GR" sz="5400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	</a:t>
            </a:r>
            <a:r>
              <a:rPr lang="en-US" sz="5400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Tax</a:t>
            </a:r>
          </a:p>
          <a:p>
            <a:pPr>
              <a:buClr>
                <a:srgbClr val="005C2A"/>
              </a:buClr>
              <a:buSzPct val="160000"/>
            </a:pPr>
            <a:r>
              <a:rPr lang="en-US" sz="5400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							Application</a:t>
            </a:r>
            <a:endParaRPr lang="el-GR" sz="5400" dirty="0">
              <a:solidFill>
                <a:srgbClr val="00206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400" y="4447272"/>
            <a:ext cx="1072481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5C2A"/>
              </a:buClr>
              <a:buSzPct val="160000"/>
            </a:pPr>
            <a:r>
              <a:rPr lang="en-US" sz="11500" b="1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aade.gr/</a:t>
            </a:r>
            <a:r>
              <a:rPr lang="en-US" sz="11500" b="1" dirty="0" err="1">
                <a:solidFill>
                  <a:srgbClr val="002060"/>
                </a:solidFill>
                <a:latin typeface="Franklin Gothic Medium Cond" panose="020B0606030402020204" pitchFamily="34" charset="0"/>
              </a:rPr>
              <a:t>myDATA</a:t>
            </a:r>
            <a:endParaRPr lang="en-US" sz="13800" b="1" dirty="0">
              <a:solidFill>
                <a:srgbClr val="00206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263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75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250"/>
                            </p:stCondLst>
                            <p:childTnLst>
                              <p:par>
                                <p:cTn id="35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750"/>
                            </p:stCondLst>
                            <p:childTnLst>
                              <p:par>
                                <p:cTn id="41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250"/>
                            </p:stCondLst>
                            <p:childTnLst>
                              <p:par>
                                <p:cTn id="47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750"/>
                            </p:stCondLst>
                            <p:childTnLst>
                              <p:par>
                                <p:cTn id="53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25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διαβιβάζουν όλες οι Επιχειρήσεις;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13341" y="1679049"/>
            <a:ext cx="847830" cy="8459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3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Ορθογώνιο 3"/>
          <p:cNvSpPr/>
          <p:nvPr/>
        </p:nvSpPr>
        <p:spPr>
          <a:xfrm>
            <a:off x="1631504" y="1679049"/>
            <a:ext cx="648072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800" b="1" dirty="0">
                <a:solidFill>
                  <a:srgbClr val="002060"/>
                </a:solidFill>
                <a:latin typeface="Candara" panose="020E0502030303020204" pitchFamily="34" charset="0"/>
              </a:rPr>
              <a:t>Χαρακτηρισμός Συναλλαγών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Όλες οι Επιχειρήσεις διαβιβάζουν Χαρακτηρισμό Συναλλαγών για τα Παραστατικά που έχουν εκδώσει και έχουν λάβει.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Σκοπός του Χαρακτηρισμού είναι η ορθή λογιστική απεικόνιση των συναλλαγών στα Ηλεκτρονικά Βιβλία.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Ο Χαρακτηρισμός Συναλλαγών περιλαμβάνει: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α) την κατάταξη των συναλλαγών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εξόδων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σε αγορές – έξοδα – πάγια κ.ά.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β) την κατάταξη των συναλλαγών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εσόδων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σε πωλήσεις αγαθών – υπηρεσιών – παγίων κ.ά. </a:t>
            </a:r>
          </a:p>
        </p:txBody>
      </p:sp>
      <p:sp>
        <p:nvSpPr>
          <p:cNvPr id="2" name="Rectangle 1"/>
          <p:cNvSpPr/>
          <p:nvPr/>
        </p:nvSpPr>
        <p:spPr>
          <a:xfrm>
            <a:off x="8328248" y="1679049"/>
            <a:ext cx="3312366" cy="4616648"/>
          </a:xfrm>
          <a:prstGeom prst="rect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txBody>
          <a:bodyPr wrap="square" lIns="274320" tIns="182880" rIns="274320" bIns="18288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Ανάλογα με τον τρόπο διαβίβασης που θα επιλέξει η Επιχείρηση, ο </a:t>
            </a:r>
            <a:r>
              <a:rPr lang="el-GR" sz="1900" b="1" dirty="0">
                <a:solidFill>
                  <a:schemeClr val="bg1"/>
                </a:solidFill>
                <a:latin typeface="Candara" panose="020E0502030303020204" pitchFamily="34" charset="0"/>
              </a:rPr>
              <a:t>Χαρακτηρισμός των Εσόδων </a:t>
            </a: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μπορεί να γίνεται:</a:t>
            </a:r>
          </a:p>
          <a:p>
            <a:pPr marL="342900" indent="-342900">
              <a:buFontTx/>
              <a:buChar char="-"/>
            </a:pP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είτε κατά τη διαβίβαση της Σύνοψης του Παραστατικού</a:t>
            </a:r>
          </a:p>
          <a:p>
            <a:pPr marL="342900" indent="-342900">
              <a:buFontTx/>
              <a:buChar char="-"/>
            </a:pP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είτε εκ των υστέρων, μεμονωμένα ή μαζικά.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Ο </a:t>
            </a:r>
            <a:r>
              <a:rPr lang="el-GR" sz="1900" b="1" dirty="0">
                <a:solidFill>
                  <a:schemeClr val="bg1"/>
                </a:solidFill>
                <a:latin typeface="Candara" panose="020E0502030303020204" pitchFamily="34" charset="0"/>
              </a:rPr>
              <a:t>Χαρακτηρισμός των Εξόδων </a:t>
            </a:r>
            <a:r>
              <a:rPr lang="el-GR" sz="1900" dirty="0">
                <a:solidFill>
                  <a:schemeClr val="bg1"/>
                </a:solidFill>
                <a:latin typeface="Candara" panose="020E0502030303020204" pitchFamily="34" charset="0"/>
              </a:rPr>
              <a:t>γίνεται πάντοτε εκ των υστέρων</a:t>
            </a:r>
            <a:r>
              <a:rPr lang="el-GR" sz="1900" dirty="0">
                <a:solidFill>
                  <a:schemeClr val="accent6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20</a:t>
            </a:fld>
            <a:endParaRPr lang="el-GR" dirty="0"/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xmlns="" id="{04866F04-4933-4502-B771-43CD8941163B}"/>
              </a:ext>
            </a:extLst>
          </p:cNvPr>
          <p:cNvSpPr/>
          <p:nvPr/>
        </p:nvSpPr>
        <p:spPr>
          <a:xfrm>
            <a:off x="191344" y="6295697"/>
            <a:ext cx="81978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  <a:hlinkClick r:id="rId4" action="ppaction://hlinkfile"/>
              </a:rPr>
              <a:t>*</a:t>
            </a:r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_</a:t>
            </a:r>
            <a:r>
              <a:rPr lang="el-GR" sz="16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myDATA_Επιχειρησιακή</a:t>
            </a:r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 Ανάλυση Παραστατικών ΑΑΔΕ - v.0.6.20022020</a:t>
            </a:r>
          </a:p>
        </p:txBody>
      </p:sp>
    </p:spTree>
    <p:extLst>
      <p:ext uri="{BB962C8B-B14F-4D97-AF65-F5344CB8AC3E}">
        <p14:creationId xmlns:p14="http://schemas.microsoft.com/office/powerpoint/2010/main" val="329718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  <p:bldP spid="8" grpId="0" build="p"/>
      <p:bldP spid="2" grpId="0" animBg="1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val 106"/>
          <p:cNvSpPr>
            <a:spLocks noChangeAspect="1"/>
          </p:cNvSpPr>
          <p:nvPr/>
        </p:nvSpPr>
        <p:spPr>
          <a:xfrm>
            <a:off x="3185468" y="4325980"/>
            <a:ext cx="2286000" cy="2286000"/>
          </a:xfrm>
          <a:prstGeom prst="ellipse">
            <a:avLst/>
          </a:prstGeom>
          <a:solidFill>
            <a:srgbClr val="0000BD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sz="1600" dirty="0">
                <a:latin typeface="Candara" panose="020E0502030303020204" pitchFamily="34" charset="0"/>
              </a:rPr>
              <a:t>Εκροές – Εισροές ΦΠΑ  και φόρος που προκύπτει</a:t>
            </a:r>
            <a:endParaRPr lang="en-US" sz="1600" dirty="0">
              <a:latin typeface="Candara" panose="020E0502030303020204" pitchFamily="34" charset="0"/>
            </a:endParaRPr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5119637" y="2877851"/>
            <a:ext cx="2286000" cy="2286000"/>
          </a:xfrm>
          <a:prstGeom prst="ellipse">
            <a:avLst/>
          </a:prstGeom>
          <a:solidFill>
            <a:srgbClr val="ADB103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sz="1600" dirty="0">
                <a:latin typeface="Candara" panose="020E0502030303020204" pitchFamily="34" charset="0"/>
              </a:rPr>
              <a:t>Τέλη Χαρτοσήμου, λοιπά Τέλη και Κρατήσεις</a:t>
            </a:r>
            <a:endParaRPr lang="en-US" sz="1600" dirty="0">
              <a:latin typeface="Candara" panose="020E0502030303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3341" y="899428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Το Βιβλίο Συνοπτικής Απεικόνισης (Συνοπτικό Βιβλίο)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1271464" y="1464726"/>
            <a:ext cx="9982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Περιλαμβάνει σε σύνοψη τις παρακάτω πληροφορίες, μετά την ενημέρωση του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Αναλυτικού Βιβλίου,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σε επίπεδο εσόδων – εξόδων ανά μήνα:</a:t>
            </a:r>
          </a:p>
        </p:txBody>
      </p:sp>
      <p:pic>
        <p:nvPicPr>
          <p:cNvPr id="1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>
            <a:spLocks noChangeAspect="1"/>
          </p:cNvSpPr>
          <p:nvPr/>
        </p:nvSpPr>
        <p:spPr>
          <a:xfrm>
            <a:off x="1271464" y="2877851"/>
            <a:ext cx="2286000" cy="2286000"/>
          </a:xfrm>
          <a:prstGeom prst="ellipse">
            <a:avLst/>
          </a:prstGeom>
          <a:solidFill>
            <a:srgbClr val="009200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>
                <a:latin typeface="Candara" panose="020E0502030303020204" pitchFamily="34" charset="0"/>
              </a:rPr>
              <a:t>Εισοδήματα και Φόρος που προκύπτει μετά την εκκαθάριση</a:t>
            </a:r>
            <a:endParaRPr lang="en-US" sz="1600" dirty="0">
              <a:latin typeface="Candara" panose="020E0502030303020204" pitchFamily="34" charset="0"/>
            </a:endParaRPr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7077397" y="4313651"/>
            <a:ext cx="2286000" cy="22860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el-GR" sz="1600" b="1" dirty="0" err="1">
                <a:latin typeface="Candara" panose="020E0502030303020204" pitchFamily="34" charset="0"/>
              </a:rPr>
              <a:t>Παρακρατούμενοι</a:t>
            </a:r>
            <a:r>
              <a:rPr lang="el-GR" sz="1600" b="1" dirty="0">
                <a:latin typeface="Candara" panose="020E0502030303020204" pitchFamily="34" charset="0"/>
              </a:rPr>
              <a:t> Φόροι</a:t>
            </a:r>
            <a:endParaRPr lang="en-US" sz="1600" b="1" dirty="0">
              <a:latin typeface="Candara" panose="020E0502030303020204" pitchFamily="34" charset="0"/>
            </a:endParaRPr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8981587" y="2877851"/>
            <a:ext cx="2286000" cy="2286000"/>
          </a:xfrm>
          <a:prstGeom prst="ellipse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1587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sz="1600" dirty="0">
                <a:latin typeface="Candara" panose="020E0502030303020204" pitchFamily="34" charset="0"/>
              </a:rPr>
              <a:t>Λοιποί Φόροι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7719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4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6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8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06" grpId="0" animBg="1"/>
      <p:bldP spid="51" grpId="0" animBg="1"/>
      <p:bldP spid="2" grpId="0"/>
      <p:bldP spid="5" grpId="0" animBg="1"/>
      <p:bldP spid="103" grpId="0" animBg="1"/>
      <p:bldP spid="10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1776086" y="919574"/>
            <a:ext cx="8809800" cy="582179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01902"/>
              </p:ext>
            </p:extLst>
          </p:nvPr>
        </p:nvGraphicFramePr>
        <p:xfrm>
          <a:off x="1792174" y="911808"/>
          <a:ext cx="8777612" cy="5850108"/>
        </p:xfrm>
        <a:graphic>
          <a:graphicData uri="http://schemas.openxmlformats.org/drawingml/2006/table">
            <a:tbl>
              <a:tblPr/>
              <a:tblGrid>
                <a:gridCol w="70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58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8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3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31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8681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1073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8643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9726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7596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6599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9777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1494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60076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646761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57079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564399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510739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510739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26000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377004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364813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18888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75747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</a:tblGrid>
              <a:tr h="134021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ΒΙΒΛΙΟ ΣΥΝΟΠΤΙΚΗΣ ΑΠΕΙΚΟΝΙΣΗΣ</a:t>
                      </a:r>
                      <a:endParaRPr lang="el-G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3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3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68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86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8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                     Φορολογικό Έτος 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Ημερομηνία Συστήματος :</a:t>
                      </a:r>
                    </a:p>
                    <a:p>
                      <a:pPr algn="ctr" fontAlgn="ctr"/>
                      <a:r>
                        <a:rPr lang="el-G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869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Ονοματεπώνυμο / Επωνυμία Οντότητας: </a:t>
                      </a:r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Ώρα Συστήματος :</a:t>
                      </a:r>
                    </a:p>
                    <a:p>
                      <a:pPr algn="ctr" fontAlgn="ctr"/>
                      <a:r>
                        <a:rPr lang="el-G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7911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Α.Φ.Μ. Οντότητας: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0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6299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76520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Μήνας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Είδος Συναλλαγής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Καθαρή Αξία Συναλλαγής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Υπόλοιπο Εσόδων-Εσόδων (+/-)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Φόρος Εισο-δήματος (+/-)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Φ.Π.Α Εκροών/ Εισροών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Καταβολή Φ.Π.Α.  (+/-)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Φόροι Παρακράτησης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Λοιποί Φόροι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Φόροι Χαρτόσημου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Τέλη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Κρατήσεις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01.Ιαν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01.Ιαν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02.Φεβ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02.Φεβ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03.Μαρ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03.Μαρ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04.Απρ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04.Απρ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05.Μαϊ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05.Μαϊ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06.Ιουν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06.Ιουν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07.Ιουλ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07.Ιουλ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08.Αυγ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08.Αυγ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09.Σεπ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09.Σεπ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10.Οκτ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10.Οκτ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11.Νοε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11.Νοε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12.Δεκ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Έσοδα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144,00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12.Δεκ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Έξοδα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Σύνολα Εσόδων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10.800,00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4.200,00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582,00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2.592,00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1.296,00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Σύνολα Εξόδων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6.600,00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1.584,00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1.320,00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432,00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120,00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Σύνολα Απόδοσης Φόρων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582,00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600,00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1.320,00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400,00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180,00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7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Υπόλοιπο προς Απόδοση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-696,00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-432,00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8"/>
                  </a:ext>
                </a:extLst>
              </a:tr>
              <a:tr h="221385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Κατάτμηση Οντότητας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Ασυμφωνία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7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Προσωρινή</a:t>
                      </a:r>
                      <a:r>
                        <a:rPr lang="el-GR" sz="700" b="1" i="0" u="none" strike="noStrike" baseline="0" dirty="0">
                          <a:solidFill>
                            <a:srgbClr val="31869B"/>
                          </a:solidFill>
                          <a:effectLst/>
                          <a:latin typeface="Calibri"/>
                        </a:rPr>
                        <a:t> Ασυμφωνία</a:t>
                      </a:r>
                      <a:endParaRPr lang="el-GR" sz="700" b="1" i="0" u="none" strike="noStrike" dirty="0">
                        <a:solidFill>
                          <a:srgbClr val="31869B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Ασυμφωνία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Συμφωνία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F243E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9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0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1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l-G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2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Εξαγωγή σε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Εξαγωγή σε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Εκτύπωση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3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Αρχείο </a:t>
                      </a:r>
                      <a:r>
                        <a:rPr lang="en-US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PDF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Αρχείο </a:t>
                      </a:r>
                      <a:r>
                        <a:rPr lang="en-US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Excel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6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4"/>
                  </a:ext>
                </a:extLst>
              </a:tr>
              <a:tr h="110694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5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6"/>
                  </a:ext>
                </a:extLst>
              </a:tr>
              <a:tr h="104543"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7"/>
                  </a:ext>
                </a:extLst>
              </a:tr>
            </a:tbl>
          </a:graphicData>
        </a:graphic>
      </p:graphicFrame>
      <p:sp>
        <p:nvSpPr>
          <p:cNvPr id="268" name="Διάγραμμα ροής: Συγχώνευση 267">
            <a:extLst>
              <a:ext uri="{FF2B5EF4-FFF2-40B4-BE49-F238E27FC236}">
                <a16:creationId xmlns:a16="http://schemas.microsoft.com/office/drawing/2014/main" xmlns="" id="{00000000-0008-0000-0B00-000061000000}"/>
              </a:ext>
            </a:extLst>
          </p:cNvPr>
          <p:cNvSpPr/>
          <p:nvPr/>
        </p:nvSpPr>
        <p:spPr>
          <a:xfrm>
            <a:off x="3427583" y="213776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270" name="Διάγραμμα ροής: Συγχώνευση 269">
            <a:extLst>
              <a:ext uri="{FF2B5EF4-FFF2-40B4-BE49-F238E27FC236}">
                <a16:creationId xmlns:a16="http://schemas.microsoft.com/office/drawing/2014/main" xmlns="" id="{00000000-0008-0000-0B00-000063000000}"/>
              </a:ext>
            </a:extLst>
          </p:cNvPr>
          <p:cNvSpPr/>
          <p:nvPr/>
        </p:nvSpPr>
        <p:spPr>
          <a:xfrm>
            <a:off x="2883097" y="213776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274" name="Διάγραμμα ροής: Συγχώνευση 273">
            <a:extLst>
              <a:ext uri="{FF2B5EF4-FFF2-40B4-BE49-F238E27FC236}">
                <a16:creationId xmlns:a16="http://schemas.microsoft.com/office/drawing/2014/main" xmlns="" id="{00000000-0008-0000-0B00-000067000000}"/>
              </a:ext>
            </a:extLst>
          </p:cNvPr>
          <p:cNvSpPr/>
          <p:nvPr/>
        </p:nvSpPr>
        <p:spPr>
          <a:xfrm>
            <a:off x="4078417" y="2141679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278" name="Διάγραμμα ροής: Συγχώνευση 277">
            <a:extLst>
              <a:ext uri="{FF2B5EF4-FFF2-40B4-BE49-F238E27FC236}">
                <a16:creationId xmlns:a16="http://schemas.microsoft.com/office/drawing/2014/main" xmlns="" id="{00000000-0008-0000-0B00-00006B000000}"/>
              </a:ext>
            </a:extLst>
          </p:cNvPr>
          <p:cNvSpPr/>
          <p:nvPr/>
        </p:nvSpPr>
        <p:spPr>
          <a:xfrm>
            <a:off x="4683563" y="214134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15" name="Διάγραμμα ροής: Εναλλακτική διεργασία 314">
            <a:extLst>
              <a:ext uri="{FF2B5EF4-FFF2-40B4-BE49-F238E27FC236}">
                <a16:creationId xmlns:a16="http://schemas.microsoft.com/office/drawing/2014/main" xmlns="" id="{00000000-0008-0000-0B00-000094000000}"/>
              </a:ext>
            </a:extLst>
          </p:cNvPr>
          <p:cNvSpPr/>
          <p:nvPr/>
        </p:nvSpPr>
        <p:spPr>
          <a:xfrm>
            <a:off x="2339048" y="1855706"/>
            <a:ext cx="1801037" cy="204964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800" b="1" dirty="0">
                <a:solidFill>
                  <a:schemeClr val="tx2">
                    <a:lumMod val="75000"/>
                  </a:schemeClr>
                </a:solidFill>
              </a:rPr>
              <a:t>Προηγούμενο Φορολογικό  Έτος</a:t>
            </a:r>
          </a:p>
        </p:txBody>
      </p:sp>
      <p:pic>
        <p:nvPicPr>
          <p:cNvPr id="329" name="Εικόνα 328">
            <a:extLst>
              <a:ext uri="{FF2B5EF4-FFF2-40B4-BE49-F238E27FC236}">
                <a16:creationId xmlns:a16="http://schemas.microsoft.com/office/drawing/2014/main" xmlns="" id="{00000000-0008-0000-0B00-00009100000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10455" y="6251341"/>
            <a:ext cx="265829" cy="2766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30" name="Εικόνα 329" descr="Αποτέλεσμα εικόνας για λογότυπο excel">
            <a:extLst>
              <a:ext uri="{FF2B5EF4-FFF2-40B4-BE49-F238E27FC236}">
                <a16:creationId xmlns:a16="http://schemas.microsoft.com/office/drawing/2014/main" xmlns="" id="{00000000-0008-0000-0B00-000090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384" y="6266939"/>
            <a:ext cx="293971" cy="2648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1" name="Εικόνα 330">
            <a:extLst>
              <a:ext uri="{FF2B5EF4-FFF2-40B4-BE49-F238E27FC236}">
                <a16:creationId xmlns:a16="http://schemas.microsoft.com/office/drawing/2014/main" xmlns="" id="{00000000-0008-0000-0B00-000092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21797" y="6258689"/>
            <a:ext cx="265396" cy="2813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32" name="Διάγραμμα ροής: Συγχώνευση 331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5228909" y="213947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3" name="Διάγραμμα ροής: Συγχώνευση 332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5724797" y="214134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4" name="Διάγραμμα ροής: Συγχώνευση 333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6292404" y="2143955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7" name="Διάγραμμα ροής: Συγχώνευση 336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6881817" y="2141340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8" name="Διάγραμμα ροής: Συγχώνευση 337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7464157" y="2141679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39" name="Διάγραμμα ροής: Συγχώνευση 338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7968213" y="214254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0" name="Διάγραμμα ροής: Συγχώνευση 339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8524025" y="2143955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1" name="Διάγραμμα ροής: Συγχώνευση 340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022455" y="214254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2" name="Ισοσκελές τρίγωνο 341">
            <a:extLst>
              <a:ext uri="{FF2B5EF4-FFF2-40B4-BE49-F238E27FC236}">
                <a16:creationId xmlns:a16="http://schemas.microsoft.com/office/drawing/2014/main" xmlns="" id="{00000000-0008-0000-0B00-00009F000000}"/>
              </a:ext>
            </a:extLst>
          </p:cNvPr>
          <p:cNvSpPr/>
          <p:nvPr/>
        </p:nvSpPr>
        <p:spPr>
          <a:xfrm rot="16200000">
            <a:off x="4803122" y="5826852"/>
            <a:ext cx="161926" cy="87454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4" name="Διάγραμμα ροής: Συγχώνευση 343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74361" y="2142546"/>
            <a:ext cx="123825" cy="95250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5" name="Διάγραμμα ροής: Συγχώνευση 344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0426" y="285566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8" name="Διάγραμμα ροής: Συγχώνευση 347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9834" y="295858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49" name="Διάγραμμα ροής: Συγχώνευση 348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3316" y="3065583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0" name="Διάγραμμα ροής: Συγχώνευση 349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6966" y="3169095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1" name="Διάγραμμα ροής: Συγχώνευση 350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6966" y="3275366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2" name="Διάγραμμα ροής: Συγχώνευση 351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3316" y="337611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3" name="Διάγραμμα ροής: Συγχώνευση 352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3316" y="3481907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4" name="Διάγραμμα ροής: Συγχώνευση 353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6798" y="3582551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5" name="Διάγραμμα ροής: Συγχώνευση 354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0448" y="3692413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6" name="Διάγραμμα ροής: Συγχώνευση 355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0448" y="379364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7" name="Διάγραμμα ροής: Συγχώνευση 356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1121" y="3903560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8" name="Διάγραμμα ροής: Συγχώνευση 357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8253" y="4004204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59" name="Διάγραμμα ροής: Συγχώνευση 358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8253" y="4109992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60" name="Διάγραμμα ροής: Συγχώνευση 359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6193" y="4213503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467" y="4303407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3" name="Διάγραμμα ροής: Συγχώνευση 362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1735" y="4421734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64" name="Διάγραμμα ροής: Συγχώνευση 363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1951" y="4527521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pic>
        <p:nvPicPr>
          <p:cNvPr id="36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225" y="4617425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6" name="Διάγραμμα ροής: Συγχώνευση 365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93419" y="4738028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67" name="Διάγραμμα ροής: Συγχώνευση 366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9083" y="4837465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pic>
        <p:nvPicPr>
          <p:cNvPr id="36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9731" y="4935995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9" name="Διάγραμμα ροής: Συγχώνευση 368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8275" y="5047972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sp>
        <p:nvSpPr>
          <p:cNvPr id="370" name="Διάγραμμα ροής: Συγχώνευση 369">
            <a:extLst>
              <a:ext uri="{FF2B5EF4-FFF2-40B4-BE49-F238E27FC236}">
                <a16:creationId xmlns:a16="http://schemas.microsoft.com/office/drawing/2014/main" xmlns="" id="{00000000-0008-0000-0B00-00006F000000}"/>
              </a:ext>
            </a:extLst>
          </p:cNvPr>
          <p:cNvSpPr/>
          <p:nvPr/>
        </p:nvSpPr>
        <p:spPr>
          <a:xfrm>
            <a:off x="9386215" y="5153759"/>
            <a:ext cx="102335" cy="78719"/>
          </a:xfrm>
          <a:prstGeom prst="flowChartMerge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dirty="0"/>
          </a:p>
        </p:txBody>
      </p:sp>
      <p:pic>
        <p:nvPicPr>
          <p:cNvPr id="37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604" y="2746132"/>
            <a:ext cx="133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Διάγραμμα ροής: Εναλλακτική διεργασία 60">
            <a:hlinkClick r:id="rId7" action="ppaction://hlinkfile"/>
            <a:extLst>
              <a:ext uri="{FF2B5EF4-FFF2-40B4-BE49-F238E27FC236}">
                <a16:creationId xmlns:a16="http://schemas.microsoft.com/office/drawing/2014/main" xmlns="" id="{00000000-0008-0000-0B00-000093000000}"/>
              </a:ext>
            </a:extLst>
          </p:cNvPr>
          <p:cNvSpPr/>
          <p:nvPr/>
        </p:nvSpPr>
        <p:spPr>
          <a:xfrm>
            <a:off x="1949343" y="6140691"/>
            <a:ext cx="1493648" cy="20295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700" b="1" dirty="0">
                <a:solidFill>
                  <a:schemeClr val="tx2">
                    <a:lumMod val="75000"/>
                  </a:schemeClr>
                </a:solidFill>
              </a:rPr>
              <a:t>Ανάκτηση Δεδομένων Βιβλίου</a:t>
            </a:r>
          </a:p>
        </p:txBody>
      </p:sp>
      <p:sp>
        <p:nvSpPr>
          <p:cNvPr id="65" name="Διάγραμμα ροής: Εναλλακτική διεργασία 64">
            <a:hlinkClick r:id="rId8" action="ppaction://hlinkfile"/>
            <a:extLst>
              <a:ext uri="{FF2B5EF4-FFF2-40B4-BE49-F238E27FC236}">
                <a16:creationId xmlns:a16="http://schemas.microsoft.com/office/drawing/2014/main" xmlns="" id="{6799D7A2-7573-42C3-AF90-6AB4F74859BD}"/>
              </a:ext>
            </a:extLst>
          </p:cNvPr>
          <p:cNvSpPr/>
          <p:nvPr/>
        </p:nvSpPr>
        <p:spPr>
          <a:xfrm>
            <a:off x="8941129" y="6149129"/>
            <a:ext cx="1493648" cy="20295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700" b="1" dirty="0">
                <a:solidFill>
                  <a:schemeClr val="tx2">
                    <a:lumMod val="75000"/>
                  </a:schemeClr>
                </a:solidFill>
              </a:rPr>
              <a:t>Επόμενο Φορολογικό  Έτος</a:t>
            </a:r>
          </a:p>
        </p:txBody>
      </p:sp>
      <p:pic>
        <p:nvPicPr>
          <p:cNvPr id="6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764" y="1347131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2435162" y="404664"/>
            <a:ext cx="7549270" cy="369332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l-GR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b="1">
                <a:solidFill>
                  <a:schemeClr val="tx2"/>
                </a:solidFill>
                <a:latin typeface="Candara" panose="020E0502030303020204" pitchFamily="34" charset="0"/>
              </a:rPr>
              <a:t>ΒΙΒΛΙΟ ΣΥΝΟΠΤΙΚΗΣ ΑΠΕΙΚΟΝΙΣΗΣ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768408" y="326802"/>
            <a:ext cx="1872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endParaRPr lang="el-GR" sz="2000" b="1" dirty="0">
              <a:solidFill>
                <a:srgbClr val="00B0F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22</a:t>
            </a:fld>
            <a:endParaRPr lang="el-GR" dirty="0"/>
          </a:p>
        </p:txBody>
      </p:sp>
      <p:sp>
        <p:nvSpPr>
          <p:cNvPr id="54" name="Ορθογώνιο 53">
            <a:extLst>
              <a:ext uri="{FF2B5EF4-FFF2-40B4-BE49-F238E27FC236}">
                <a16:creationId xmlns:a16="http://schemas.microsoft.com/office/drawing/2014/main" xmlns="" id="{DBAE121C-AABA-40C0-906A-1D35E45A31BB}"/>
              </a:ext>
            </a:extLst>
          </p:cNvPr>
          <p:cNvSpPr/>
          <p:nvPr/>
        </p:nvSpPr>
        <p:spPr>
          <a:xfrm>
            <a:off x="1949343" y="22383"/>
            <a:ext cx="81978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  <a:hlinkClick r:id="rId10" action="ppaction://hlinkfile"/>
              </a:rPr>
              <a:t>*</a:t>
            </a:r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_</a:t>
            </a:r>
            <a:r>
              <a:rPr lang="el-GR" sz="16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 Αναλυτική Περιγραφή Λειτουργίας v0.6.20022020</a:t>
            </a:r>
          </a:p>
        </p:txBody>
      </p:sp>
    </p:spTree>
    <p:extLst>
      <p:ext uri="{BB962C8B-B14F-4D97-AF65-F5344CB8AC3E}">
        <p14:creationId xmlns:p14="http://schemas.microsoft.com/office/powerpoint/2010/main" val="233341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2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2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2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2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2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2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2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2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2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2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2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2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2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2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2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2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500"/>
                            </p:stCondLst>
                            <p:childTnLst>
                              <p:par>
                                <p:cTn id="1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68" grpId="0" animBg="1"/>
      <p:bldP spid="270" grpId="0" animBg="1"/>
      <p:bldP spid="274" grpId="0" animBg="1"/>
      <p:bldP spid="278" grpId="0" animBg="1"/>
      <p:bldP spid="315" grpId="0" animBg="1"/>
      <p:bldP spid="332" grpId="0" animBg="1"/>
      <p:bldP spid="333" grpId="0" animBg="1"/>
      <p:bldP spid="334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4" grpId="0" animBg="1"/>
      <p:bldP spid="345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3" grpId="0" animBg="1"/>
      <p:bldP spid="364" grpId="0" animBg="1"/>
      <p:bldP spid="366" grpId="0" animBg="1"/>
      <p:bldP spid="367" grpId="0" animBg="1"/>
      <p:bldP spid="369" grpId="0" animBg="1"/>
      <p:bldP spid="370" grpId="0" animBg="1"/>
      <p:bldP spid="61" grpId="0" animBg="1"/>
      <p:bldP spid="65" grpId="0" animBg="1"/>
      <p:bldP spid="52" grpId="0" animBg="1"/>
      <p:bldP spid="5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95400" y="1288872"/>
            <a:ext cx="1094521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Συνόψεις Παραστατικών Εσόδων &amp; Εξόδων Αυτοτιμολόγησης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Χαρακτηρισμός Συναλλαγών</a:t>
            </a:r>
          </a:p>
          <a:p>
            <a:endParaRPr lang="el-GR" sz="400" b="1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Ανεξαρτήτως </a:t>
            </a:r>
            <a:r>
              <a:rPr lang="el-GR" sz="1950" dirty="0">
                <a:solidFill>
                  <a:schemeClr val="tx2"/>
                </a:solidFill>
                <a:latin typeface="Candara" panose="020E0502030303020204" pitchFamily="34" charset="0"/>
              </a:rPr>
              <a:t>υποχρέωσης ή μη υποβολής δήλωσης </a:t>
            </a:r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Φ.Π.Α</a:t>
            </a:r>
            <a:r>
              <a:rPr lang="el-GR" sz="1950" dirty="0">
                <a:solidFill>
                  <a:schemeClr val="tx2"/>
                </a:solidFill>
                <a:latin typeface="Candara" panose="020E0502030303020204" pitchFamily="34" charset="0"/>
              </a:rPr>
              <a:t>. και </a:t>
            </a:r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τηρούμενου λογιστικού συστήματος</a:t>
            </a:r>
            <a:r>
              <a:rPr lang="el-GR" sz="1950" dirty="0">
                <a:solidFill>
                  <a:schemeClr val="tx2"/>
                </a:solidFill>
                <a:latin typeface="Candara" panose="020E0502030303020204" pitchFamily="34" charset="0"/>
              </a:rPr>
              <a:t> (απλογραφικό-διπλογραφικό), διαβιβάζονται στην Α.Α.Δ.Ε. ως ακολούθως:</a:t>
            </a:r>
          </a:p>
          <a:p>
            <a:endParaRPr lang="el-GR" sz="11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3341" y="899428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Μέχρι πότε διαβιβάζονται ηλεκτρονικά τα Τυποποιημένα Δεδομένα Παραστατικών;</a:t>
            </a:r>
          </a:p>
        </p:txBody>
      </p:sp>
      <p:pic>
        <p:nvPicPr>
          <p:cNvPr id="7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23</a:t>
            </a:fld>
            <a:endParaRPr lang="el-GR" dirty="0"/>
          </a:p>
        </p:txBody>
      </p:sp>
      <p:sp>
        <p:nvSpPr>
          <p:cNvPr id="17" name="Ορθογώνιο 16">
            <a:extLst>
              <a:ext uri="{FF2B5EF4-FFF2-40B4-BE49-F238E27FC236}">
                <a16:creationId xmlns:a16="http://schemas.microsoft.com/office/drawing/2014/main" xmlns="" id="{F0832606-E666-42EE-920C-1C74732B2071}"/>
              </a:ext>
            </a:extLst>
          </p:cNvPr>
          <p:cNvSpPr/>
          <p:nvPr/>
        </p:nvSpPr>
        <p:spPr>
          <a:xfrm>
            <a:off x="671091" y="2841574"/>
            <a:ext cx="55446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1400" b="1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l-GR" sz="1950" dirty="0">
                <a:solidFill>
                  <a:schemeClr val="tx2"/>
                </a:solidFill>
                <a:latin typeface="Candara" panose="020E0502030303020204" pitchFamily="34" charset="0"/>
              </a:rPr>
              <a:t>Σε </a:t>
            </a:r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πραγματικό χρόνο </a:t>
            </a:r>
            <a:r>
              <a:rPr lang="el-GR" sz="1950" dirty="0">
                <a:solidFill>
                  <a:schemeClr val="tx2"/>
                </a:solidFill>
                <a:latin typeface="Candara" panose="020E0502030303020204" pitchFamily="34" charset="0"/>
              </a:rPr>
              <a:t>για τις Επιχειρήσεις που διαβιβάζουν </a:t>
            </a:r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μέσω Πιστοποιημένου Παρόχου</a:t>
            </a:r>
            <a:r>
              <a:rPr lang="el-GR" sz="1950" dirty="0">
                <a:solidFill>
                  <a:schemeClr val="tx2"/>
                </a:solidFill>
                <a:latin typeface="Candara" panose="020E0502030303020204" pitchFamily="34" charset="0"/>
              </a:rPr>
              <a:t> από 20/07/2020 και </a:t>
            </a:r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Λογισμικών Προγραμμάτων </a:t>
            </a:r>
            <a:r>
              <a:rPr lang="en-US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ERP</a:t>
            </a:r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1950" dirty="0">
                <a:solidFill>
                  <a:schemeClr val="tx2"/>
                </a:solidFill>
                <a:latin typeface="Candara" panose="020E0502030303020204" pitchFamily="34" charset="0"/>
              </a:rPr>
              <a:t>από 01/01/2021 και μετά</a:t>
            </a:r>
          </a:p>
          <a:p>
            <a:pPr marL="342900" indent="-342900">
              <a:buFontTx/>
              <a:buChar char="-"/>
            </a:pPr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Μέχρι την 20</a:t>
            </a:r>
            <a:r>
              <a:rPr lang="el-GR" sz="1950" b="1" baseline="30000" dirty="0">
                <a:solidFill>
                  <a:schemeClr val="tx2"/>
                </a:solidFill>
                <a:latin typeface="Candara" panose="020E0502030303020204" pitchFamily="34" charset="0"/>
              </a:rPr>
              <a:t>η</a:t>
            </a:r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 ημέρα του επόμενου μήνα </a:t>
            </a:r>
            <a:r>
              <a:rPr lang="el-GR" sz="1950" dirty="0">
                <a:solidFill>
                  <a:schemeClr val="tx2"/>
                </a:solidFill>
                <a:latin typeface="Candara" panose="020E0502030303020204" pitchFamily="34" charset="0"/>
              </a:rPr>
              <a:t>εντός του οποίου εκδόθηκαν για</a:t>
            </a:r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1950" dirty="0">
                <a:solidFill>
                  <a:schemeClr val="tx2"/>
                </a:solidFill>
                <a:latin typeface="Candara" panose="020E0502030303020204" pitchFamily="34" charset="0"/>
              </a:rPr>
              <a:t>τις Επιχειρήσεις που διαβιβάζουν </a:t>
            </a:r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μέσω της Ειδικής Φόρμας Καταχώρησης </a:t>
            </a:r>
            <a:r>
              <a:rPr lang="el-GR" sz="1950" dirty="0">
                <a:solidFill>
                  <a:schemeClr val="tx2"/>
                </a:solidFill>
                <a:latin typeface="Candara" panose="020E0502030303020204" pitchFamily="34" charset="0"/>
              </a:rPr>
              <a:t>χωρίς χρονικά όρια</a:t>
            </a:r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, </a:t>
            </a:r>
            <a:r>
              <a:rPr lang="el-GR" sz="1950" dirty="0">
                <a:solidFill>
                  <a:schemeClr val="tx2"/>
                </a:solidFill>
                <a:latin typeface="Candara" panose="020E0502030303020204" pitchFamily="34" charset="0"/>
              </a:rPr>
              <a:t>και των </a:t>
            </a:r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Λογισμικών Προγραμμάτων </a:t>
            </a:r>
            <a:r>
              <a:rPr lang="en-US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ERP</a:t>
            </a:r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1950" dirty="0">
                <a:solidFill>
                  <a:schemeClr val="tx2"/>
                </a:solidFill>
                <a:latin typeface="Candara" panose="020E0502030303020204" pitchFamily="34" charset="0"/>
              </a:rPr>
              <a:t>από 01/10/2020 έως 31/12/2020, </a:t>
            </a:r>
          </a:p>
          <a:p>
            <a:endParaRPr lang="el-GR" sz="11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9" name="Ορθογώνιο 18">
            <a:extLst>
              <a:ext uri="{FF2B5EF4-FFF2-40B4-BE49-F238E27FC236}">
                <a16:creationId xmlns:a16="http://schemas.microsoft.com/office/drawing/2014/main" xmlns="" id="{BFD8C62A-1F7E-4E9C-96C3-9B66546F0845}"/>
              </a:ext>
            </a:extLst>
          </p:cNvPr>
          <p:cNvSpPr/>
          <p:nvPr/>
        </p:nvSpPr>
        <p:spPr>
          <a:xfrm>
            <a:off x="6744071" y="2842270"/>
            <a:ext cx="4532387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1400" b="1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Εξαιρετικά, </a:t>
            </a:r>
            <a:r>
              <a:rPr lang="el-GR" sz="1950" dirty="0">
                <a:solidFill>
                  <a:schemeClr val="tx2"/>
                </a:solidFill>
                <a:latin typeface="Candara" panose="020E0502030303020204" pitchFamily="34" charset="0"/>
              </a:rPr>
              <a:t>για τα φορολογικά έτη </a:t>
            </a:r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2020 </a:t>
            </a:r>
            <a:r>
              <a:rPr lang="el-GR" sz="1950" dirty="0">
                <a:solidFill>
                  <a:schemeClr val="tx2"/>
                </a:solidFill>
                <a:latin typeface="Candara" panose="020E0502030303020204" pitchFamily="34" charset="0"/>
              </a:rPr>
              <a:t>και </a:t>
            </a:r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2021,</a:t>
            </a:r>
            <a:r>
              <a:rPr lang="el-GR" sz="195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η πώληση ηλεκτρικού ρεύματος, φυσικού αερίου, ύδατος, οι </a:t>
            </a:r>
            <a:r>
              <a:rPr lang="el-GR" sz="1950" b="1" dirty="0" err="1">
                <a:solidFill>
                  <a:schemeClr val="tx2"/>
                </a:solidFill>
                <a:latin typeface="Candara" panose="020E0502030303020204" pitchFamily="34" charset="0"/>
              </a:rPr>
              <a:t>πάροχοι</a:t>
            </a:r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 τηλεπικοινωνιακών υπηρεσιών τα πιστωτικά ιδρύματα καθώς και η Τράπεζα της Ελλάδος</a:t>
            </a:r>
            <a:r>
              <a:rPr lang="el-GR" sz="1950" dirty="0">
                <a:solidFill>
                  <a:schemeClr val="tx2"/>
                </a:solidFill>
                <a:latin typeface="Candara" panose="020E0502030303020204" pitchFamily="34" charset="0"/>
              </a:rPr>
              <a:t>, διαβιβάζουν τα συγκεκριμένα δεδομένα, συγκεντρωτικά, </a:t>
            </a:r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μέχρι την 20</a:t>
            </a:r>
            <a:r>
              <a:rPr lang="el-GR" sz="1950" b="1" baseline="30000" dirty="0">
                <a:solidFill>
                  <a:schemeClr val="tx2"/>
                </a:solidFill>
                <a:latin typeface="Candara" panose="020E0502030303020204" pitchFamily="34" charset="0"/>
              </a:rPr>
              <a:t>η</a:t>
            </a:r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 ημέρα του επόμενου μήνα </a:t>
            </a:r>
            <a:r>
              <a:rPr lang="el-GR" sz="1950" dirty="0">
                <a:solidFill>
                  <a:schemeClr val="tx2"/>
                </a:solidFill>
                <a:latin typeface="Candara" panose="020E0502030303020204" pitchFamily="34" charset="0"/>
              </a:rPr>
              <a:t>εντός του οποίου εκδόθηκαν.</a:t>
            </a:r>
          </a:p>
        </p:txBody>
      </p:sp>
    </p:spTree>
    <p:extLst>
      <p:ext uri="{BB962C8B-B14F-4D97-AF65-F5344CB8AC3E}">
        <p14:creationId xmlns:p14="http://schemas.microsoft.com/office/powerpoint/2010/main" val="158432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95400" y="1288872"/>
            <a:ext cx="1094521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Συνόψεις Παραστατικών Εξόδων &amp; Εσόδων Αυτοτιμολόγησης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Χαρακτηρισμός Συναλλαγών</a:t>
            </a:r>
          </a:p>
          <a:p>
            <a:endParaRPr lang="el-GR" sz="400" b="1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1950" dirty="0">
                <a:solidFill>
                  <a:schemeClr val="tx2"/>
                </a:solidFill>
                <a:latin typeface="Candara" panose="020E0502030303020204" pitchFamily="34" charset="0"/>
              </a:rPr>
              <a:t>Τα δεδομένα που σχετίζονται με τον λήπτη των αγαθών ή των υπηρεσιών (ημεδαπή οντότητα) </a:t>
            </a:r>
            <a:r>
              <a:rPr lang="el-GR" sz="1950" b="1" dirty="0">
                <a:solidFill>
                  <a:schemeClr val="tx2"/>
                </a:solidFill>
                <a:latin typeface="Candara" panose="020E0502030303020204" pitchFamily="34" charset="0"/>
              </a:rPr>
              <a:t>διαβιβάζονται στην Α.Α.Δ.Ε. έως την υποβολή της οικείας δήλωσης ΦΠΑ</a:t>
            </a:r>
            <a:r>
              <a:rPr lang="el-GR" sz="1950" dirty="0">
                <a:solidFill>
                  <a:schemeClr val="tx2"/>
                </a:solidFill>
                <a:latin typeface="Candara" panose="020E0502030303020204" pitchFamily="34" charset="0"/>
              </a:rPr>
              <a:t>, ως ακολούθως :</a:t>
            </a:r>
          </a:p>
          <a:p>
            <a:endParaRPr lang="el-GR" sz="11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3341" y="899428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Μέχρι πότε διαβιβάζονται ηλεκτρονικά τα Τυποποιημένα Δεδομένα Παραστατικών;</a:t>
            </a:r>
          </a:p>
        </p:txBody>
      </p:sp>
      <p:pic>
        <p:nvPicPr>
          <p:cNvPr id="7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24</a:t>
            </a:fld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xmlns="" id="{2BDC81A9-699A-41BA-9BDE-1D18F213AA92}"/>
              </a:ext>
            </a:extLst>
          </p:cNvPr>
          <p:cNvSpPr/>
          <p:nvPr/>
        </p:nvSpPr>
        <p:spPr>
          <a:xfrm>
            <a:off x="767408" y="2836921"/>
            <a:ext cx="5112568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σε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μηνιαία βάση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για τις Επιχειρήσεις που τηρούν Λογιστικά Αρχεία με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διπλογραφικό σύστημα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και</a:t>
            </a:r>
          </a:p>
          <a:p>
            <a:pPr marL="342900" indent="-342900">
              <a:buFontTx/>
              <a:buChar char="-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σε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τριμηνιαία βάση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για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τις Επιχειρήσεις με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απλογραφικό σύστημα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τήρησης. </a:t>
            </a:r>
          </a:p>
          <a:p>
            <a:endParaRPr lang="el-GR" sz="11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Αν η ημέρα αυτή είναι Σάββατο, Κυριακή ή αργία, η προθεσμία θα επεκτείνεται ως την επόμενη εργάσιμη.</a:t>
            </a:r>
          </a:p>
        </p:txBody>
      </p:sp>
      <p:sp>
        <p:nvSpPr>
          <p:cNvPr id="12" name="Ορθογώνιο 1">
            <a:extLst>
              <a:ext uri="{FF2B5EF4-FFF2-40B4-BE49-F238E27FC236}">
                <a16:creationId xmlns:a16="http://schemas.microsoft.com/office/drawing/2014/main" xmlns="" id="{6237E5E0-DE57-449D-9099-F316861DC762}"/>
              </a:ext>
            </a:extLst>
          </p:cNvPr>
          <p:cNvSpPr/>
          <p:nvPr/>
        </p:nvSpPr>
        <p:spPr>
          <a:xfrm>
            <a:off x="6475090" y="4668391"/>
            <a:ext cx="51125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Λογιστικές Εγγραφές Τακτοποίησης</a:t>
            </a:r>
          </a:p>
          <a:p>
            <a:endParaRPr lang="el-GR" sz="1000" b="1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Ως καταληκτική ημερομηνία </a:t>
            </a:r>
            <a:r>
              <a:rPr lang="el-GR" sz="2000">
                <a:solidFill>
                  <a:schemeClr val="tx2"/>
                </a:solidFill>
                <a:latin typeface="Candara" panose="020E0502030303020204" pitchFamily="34" charset="0"/>
              </a:rPr>
              <a:t>διαβίβασης ορίζεται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η προθεσμία υποβολής της δήλωσης φορολογίας εισοδήματος.</a:t>
            </a:r>
          </a:p>
        </p:txBody>
      </p:sp>
      <p:sp>
        <p:nvSpPr>
          <p:cNvPr id="13" name="Ορθογώνιο 1">
            <a:extLst>
              <a:ext uri="{FF2B5EF4-FFF2-40B4-BE49-F238E27FC236}">
                <a16:creationId xmlns:a16="http://schemas.microsoft.com/office/drawing/2014/main" xmlns="" id="{DE879D7F-F302-438E-A8A5-D9435AF77B3C}"/>
              </a:ext>
            </a:extLst>
          </p:cNvPr>
          <p:cNvSpPr/>
          <p:nvPr/>
        </p:nvSpPr>
        <p:spPr>
          <a:xfrm>
            <a:off x="6456040" y="2827809"/>
            <a:ext cx="51125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Ειδικά για τις Επιχειρήσεις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που δεν υπάγονται σε ΦΠΑ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η προθεσμία διαβίβασης θα συμπίπτει με την τρίμηνη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προθεσμία υποβολής δήλωσης ΦΠΑ του απλογραφικού συστήματος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(δηλ. σε τριμηνιαία βάση).</a:t>
            </a:r>
          </a:p>
        </p:txBody>
      </p:sp>
      <p:grpSp>
        <p:nvGrpSpPr>
          <p:cNvPr id="6" name="Ομάδα 5">
            <a:extLst>
              <a:ext uri="{FF2B5EF4-FFF2-40B4-BE49-F238E27FC236}">
                <a16:creationId xmlns:a16="http://schemas.microsoft.com/office/drawing/2014/main" xmlns="" id="{A7D42631-1210-41E2-B691-BD16423636E8}"/>
              </a:ext>
            </a:extLst>
          </p:cNvPr>
          <p:cNvGrpSpPr/>
          <p:nvPr/>
        </p:nvGrpSpPr>
        <p:grpSpPr>
          <a:xfrm>
            <a:off x="119336" y="5529653"/>
            <a:ext cx="6581006" cy="864247"/>
            <a:chOff x="119336" y="5529653"/>
            <a:chExt cx="6581006" cy="864247"/>
          </a:xfrm>
        </p:grpSpPr>
        <p:sp>
          <p:nvSpPr>
            <p:cNvPr id="5" name="Ορθογώνιο 4">
              <a:extLst>
                <a:ext uri="{FF2B5EF4-FFF2-40B4-BE49-F238E27FC236}">
                  <a16:creationId xmlns:a16="http://schemas.microsoft.com/office/drawing/2014/main" xmlns="" id="{F7BB7D56-FB4F-4919-8CB4-3E327D1D5D67}"/>
                </a:ext>
              </a:extLst>
            </p:cNvPr>
            <p:cNvSpPr/>
            <p:nvPr/>
          </p:nvSpPr>
          <p:spPr>
            <a:xfrm>
              <a:off x="119336" y="5529653"/>
              <a:ext cx="658100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2060"/>
                  </a:solidFill>
                  <a:latin typeface="Candara" panose="020E0502030303020204" pitchFamily="34" charset="0"/>
                  <a:hlinkClick r:id="rId4" action="ppaction://hlinkpres?slideindex=1&amp;slidetitle="/>
                </a:rPr>
                <a:t>*</a:t>
              </a:r>
              <a:r>
                <a:rPr lang="el-GR" sz="1600" b="1" dirty="0">
                  <a:solidFill>
                    <a:srgbClr val="002060"/>
                  </a:solidFill>
                  <a:latin typeface="Candara" panose="020E0502030303020204" pitchFamily="34" charset="0"/>
                </a:rPr>
                <a:t>_Άρθρο 5 ΧΡΟΝΟΣ ΔΙΑΒΙΒΑΣΗΣ ΣΥΝΟΨΗΣ ΠΑΡΑΣΤΑΤΙΚΩΝ </a:t>
              </a:r>
            </a:p>
            <a:p>
              <a:r>
                <a:rPr lang="el-GR" sz="1600" b="1" dirty="0">
                  <a:solidFill>
                    <a:srgbClr val="002060"/>
                  </a:solidFill>
                  <a:latin typeface="Candara" panose="020E0502030303020204" pitchFamily="34" charset="0"/>
                </a:rPr>
                <a:t>Άρθρο 6 ΧΑΡΑΚΤΗΡΙΣΜΟΣ ΣΥΝΑΛΛΑΓΩΝ ΚΑΙ ΕΙΔΙΚΕΣ ΥΠΟΧΡΕΩΣΕΙΣ ΟΝΤΟΤΗΤΩΝ</a:t>
              </a:r>
            </a:p>
          </p:txBody>
        </p:sp>
        <p:sp>
          <p:nvSpPr>
            <p:cNvPr id="22" name="Ορθογώνιο 21">
              <a:extLst>
                <a:ext uri="{FF2B5EF4-FFF2-40B4-BE49-F238E27FC236}">
                  <a16:creationId xmlns:a16="http://schemas.microsoft.com/office/drawing/2014/main" xmlns="" id="{42889539-359C-4514-9D1D-9649E90C7F91}"/>
                </a:ext>
              </a:extLst>
            </p:cNvPr>
            <p:cNvSpPr/>
            <p:nvPr/>
          </p:nvSpPr>
          <p:spPr>
            <a:xfrm>
              <a:off x="2279576" y="6118220"/>
              <a:ext cx="1797515" cy="27568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b="1" dirty="0"/>
                <a:t> Α.1138/2020</a:t>
              </a:r>
            </a:p>
          </p:txBody>
        </p:sp>
        <p:pic>
          <p:nvPicPr>
            <p:cNvPr id="23" name="Εικόνα 22">
              <a:extLst>
                <a:ext uri="{FF2B5EF4-FFF2-40B4-BE49-F238E27FC236}">
                  <a16:creationId xmlns:a16="http://schemas.microsoft.com/office/drawing/2014/main" xmlns="" id="{A902AC7E-5789-47A2-BA48-FA5CAB44378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308151" y="6139399"/>
              <a:ext cx="210608" cy="2333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5293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2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7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890655"/>
            <a:ext cx="11227274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Τρόπος διασύνδεσης μεταξύ Λογιστικών Προγραμμάτων και </a:t>
            </a:r>
            <a:r>
              <a:rPr lang="en-US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endParaRPr lang="el-GR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pic>
        <p:nvPicPr>
          <p:cNvPr id="7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52" name="Ορθογώνιο 3"/>
          <p:cNvSpPr/>
          <p:nvPr/>
        </p:nvSpPr>
        <p:spPr>
          <a:xfrm>
            <a:off x="1154811" y="1865724"/>
            <a:ext cx="731745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Για την επικοινωνία της η </a:t>
            </a:r>
            <a:r>
              <a:rPr lang="en-US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με τα Λογιστικά / Εμπορικά Προγράμματα των Επιχειρήσεων αναπτύσσουμε ένα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ενδιάμεσο λογισμικό (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Application Programming Interface-API)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που θα διαχειρίζεται τα αιτήματα και τις απαντήσεις μεταξύ των δύο εφαρμογών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To 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API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θα έχει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χαρακτηριστικά υψηλής διαθεσιμότητας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και θα επιτρέπει στους κατασκευαστές λογισμικού να αναβαθμίσουν τα προγράμματά τους, ώστε αυτά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να ενημερώνουν τα Ηλεκτρονικά Βιβλία αυτόματα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είτε σε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πραγματικό χρόνο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είτε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ανά τακτά χρονικά διαστήματα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25</a:t>
            </a:fld>
            <a:endParaRPr lang="el-GR" dirty="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xmlns="" id="{FD0D49B6-7015-42DB-A785-AFFD71FEE5AC}"/>
              </a:ext>
            </a:extLst>
          </p:cNvPr>
          <p:cNvSpPr/>
          <p:nvPr/>
        </p:nvSpPr>
        <p:spPr>
          <a:xfrm>
            <a:off x="3791744" y="5987018"/>
            <a:ext cx="2941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https://www.aade.gr/mydata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Ευθεία γραμμή σύνδεσης 3"/>
          <p:cNvCxnSpPr>
            <a:cxnSpLocks/>
          </p:cNvCxnSpPr>
          <p:nvPr/>
        </p:nvCxnSpPr>
        <p:spPr>
          <a:xfrm flipV="1">
            <a:off x="1991544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Ευθεία γραμμή σύνδεσης 3"/>
          <p:cNvCxnSpPr>
            <a:cxnSpLocks/>
          </p:cNvCxnSpPr>
          <p:nvPr/>
        </p:nvCxnSpPr>
        <p:spPr>
          <a:xfrm flipV="1">
            <a:off x="3603994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Ευθεία γραμμή σύνδεσης 3"/>
          <p:cNvCxnSpPr>
            <a:cxnSpLocks/>
          </p:cNvCxnSpPr>
          <p:nvPr/>
        </p:nvCxnSpPr>
        <p:spPr>
          <a:xfrm flipV="1">
            <a:off x="5215880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Ευθεία γραμμή σύνδεσης 3"/>
          <p:cNvCxnSpPr>
            <a:cxnSpLocks/>
          </p:cNvCxnSpPr>
          <p:nvPr/>
        </p:nvCxnSpPr>
        <p:spPr>
          <a:xfrm flipV="1">
            <a:off x="6800056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Ευθεία γραμμή σύνδεσης 3"/>
          <p:cNvCxnSpPr>
            <a:cxnSpLocks/>
          </p:cNvCxnSpPr>
          <p:nvPr/>
        </p:nvCxnSpPr>
        <p:spPr>
          <a:xfrm flipV="1">
            <a:off x="8384232" y="4149081"/>
            <a:ext cx="1600200" cy="1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Ευθεία γραμμή σύνδεσης 3"/>
          <p:cNvCxnSpPr>
            <a:cxnSpLocks/>
          </p:cNvCxnSpPr>
          <p:nvPr/>
        </p:nvCxnSpPr>
        <p:spPr>
          <a:xfrm flipV="1">
            <a:off x="894264" y="4149081"/>
            <a:ext cx="1097280" cy="3423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13341" y="899428"/>
            <a:ext cx="11227273" cy="369332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Ροή Διαδικασίας</a:t>
            </a:r>
            <a:r>
              <a:rPr lang="en-US" b="1" dirty="0">
                <a:solidFill>
                  <a:schemeClr val="tx2"/>
                </a:solidFill>
                <a:latin typeface="Candara" panose="020E0502030303020204" pitchFamily="34" charset="0"/>
              </a:rPr>
              <a:t>:</a:t>
            </a:r>
            <a:r>
              <a:rPr lang="el-GR" b="1" dirty="0">
                <a:solidFill>
                  <a:schemeClr val="tx2"/>
                </a:solidFill>
                <a:latin typeface="Candara" panose="020E0502030303020204" pitchFamily="34" charset="0"/>
              </a:rPr>
              <a:t> Έκδοση Παραστατικών – Λογιστικές Εγγραφές - Συμφωνία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pic>
        <p:nvPicPr>
          <p:cNvPr id="52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9" name="Group 88"/>
          <p:cNvGrpSpPr/>
          <p:nvPr/>
        </p:nvGrpSpPr>
        <p:grpSpPr>
          <a:xfrm>
            <a:off x="8291678" y="4078224"/>
            <a:ext cx="185879" cy="277755"/>
            <a:chOff x="1141865" y="1935115"/>
            <a:chExt cx="185879" cy="277755"/>
          </a:xfrm>
        </p:grpSpPr>
        <p:sp>
          <p:nvSpPr>
            <p:cNvPr id="94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7360112" y="4348579"/>
            <a:ext cx="2048256" cy="2295144"/>
            <a:chOff x="7209167" y="4348579"/>
            <a:chExt cx="2048256" cy="2295144"/>
          </a:xfrm>
        </p:grpSpPr>
        <p:sp>
          <p:nvSpPr>
            <p:cNvPr id="87" name="Ορθογώνιο 65"/>
            <p:cNvSpPr/>
            <p:nvPr/>
          </p:nvSpPr>
          <p:spPr>
            <a:xfrm>
              <a:off x="7213298" y="4348579"/>
              <a:ext cx="2044125" cy="32916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200" dirty="0">
                  <a:solidFill>
                    <a:schemeClr val="bg2"/>
                  </a:solidFill>
                  <a:latin typeface="Candara" panose="020E0502030303020204" pitchFamily="34" charset="0"/>
                </a:rPr>
                <a:t>Χαρακτηρισμός</a:t>
              </a:r>
              <a:endParaRPr lang="el-GR" sz="1050" dirty="0">
                <a:solidFill>
                  <a:schemeClr val="bg2"/>
                </a:solidFill>
                <a:latin typeface="Candara" panose="020E0502030303020204" pitchFamily="34" charset="0"/>
              </a:endParaRPr>
            </a:p>
          </p:txBody>
        </p:sp>
        <p:pic>
          <p:nvPicPr>
            <p:cNvPr id="90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0753" y="4442362"/>
              <a:ext cx="183217" cy="183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5" name="Ορθογώνιο 67"/>
            <p:cNvSpPr/>
            <p:nvPr/>
          </p:nvSpPr>
          <p:spPr>
            <a:xfrm>
              <a:off x="7209167" y="4677741"/>
              <a:ext cx="2048256" cy="1965982"/>
            </a:xfrm>
            <a:prstGeom prst="rect">
              <a:avLst/>
            </a:prstGeom>
            <a:solidFill>
              <a:srgbClr val="D5D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Με βάση τους ΜΑΡΚ, το Αναλυτικό Βιβλίο ενημερώνεται με το χαρακτηρισμό των συσχετιζόμενων λογιστικών εγγραφών (αγορές, έξοδα, πάγια / πωλήσεις αγαθών – υπηρεσιών – παγίων, πωλήσεις για λογαριασμό  τρίτων κ.ά.)</a:t>
              </a: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8155640" y="3521695"/>
            <a:ext cx="457200" cy="461665"/>
          </a:xfrm>
          <a:prstGeom prst="rect">
            <a:avLst/>
          </a:prstGeom>
          <a:solidFill>
            <a:srgbClr val="2D4612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81471" y="3517527"/>
            <a:ext cx="457200" cy="457200"/>
          </a:xfrm>
          <a:prstGeom prst="rect">
            <a:avLst/>
          </a:prstGeom>
          <a:solidFill>
            <a:srgbClr val="A0D565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1</a:t>
            </a:r>
            <a:endParaRPr lang="el-GR" b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909659" y="4077072"/>
            <a:ext cx="185879" cy="277755"/>
            <a:chOff x="1141865" y="1935115"/>
            <a:chExt cx="185879" cy="277755"/>
          </a:xfrm>
        </p:grpSpPr>
        <p:sp>
          <p:nvSpPr>
            <p:cNvPr id="75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983432" y="4352544"/>
            <a:ext cx="2048256" cy="2295144"/>
            <a:chOff x="503191" y="4217046"/>
            <a:chExt cx="2049228" cy="1826518"/>
          </a:xfrm>
        </p:grpSpPr>
        <p:sp>
          <p:nvSpPr>
            <p:cNvPr id="68" name="Ορθογώνιο 67"/>
            <p:cNvSpPr/>
            <p:nvPr/>
          </p:nvSpPr>
          <p:spPr>
            <a:xfrm>
              <a:off x="503191" y="4217046"/>
              <a:ext cx="2049228" cy="1826518"/>
            </a:xfrm>
            <a:prstGeom prst="rect">
              <a:avLst/>
            </a:prstGeom>
            <a:solidFill>
              <a:srgbClr val="D5D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Οι Επιχειρήσεις διαβιβάζουν ηλεκτρονικά τη Σύνοψη των Παραστατικών στο </a:t>
              </a:r>
              <a:r>
                <a:rPr lang="en-US" sz="1100" b="1" dirty="0" err="1">
                  <a:solidFill>
                    <a:srgbClr val="0000FF"/>
                  </a:solidFill>
                  <a:latin typeface="Candara" panose="020E0502030303020204" pitchFamily="34" charset="0"/>
                </a:rPr>
                <a:t>myDATA</a:t>
              </a:r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, με βάση τη σχετική τυποποίηση για κάθε είδος παραστατικού.</a:t>
              </a:r>
            </a:p>
          </p:txBody>
        </p:sp>
        <p:sp>
          <p:nvSpPr>
            <p:cNvPr id="66" name="Ορθογώνιο 65"/>
            <p:cNvSpPr/>
            <p:nvPr/>
          </p:nvSpPr>
          <p:spPr>
            <a:xfrm>
              <a:off x="507323" y="4221808"/>
              <a:ext cx="2045095" cy="26127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200" dirty="0">
                  <a:solidFill>
                    <a:schemeClr val="bg2"/>
                  </a:solidFill>
                  <a:latin typeface="Candara" panose="020E0502030303020204" pitchFamily="34" charset="0"/>
                </a:rPr>
                <a:t>Διαβίβαση Σύνοψης</a:t>
              </a:r>
              <a:endParaRPr lang="el-GR" sz="1050" dirty="0">
                <a:solidFill>
                  <a:schemeClr val="bg2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983634" y="3517755"/>
            <a:ext cx="457200" cy="457200"/>
          </a:xfrm>
          <a:prstGeom prst="rect">
            <a:avLst/>
          </a:prstGeom>
          <a:solidFill>
            <a:srgbClr val="5A8B25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3</a:t>
            </a:r>
            <a:endParaRPr lang="el-GR" b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5119295" y="4078224"/>
            <a:ext cx="185879" cy="277755"/>
            <a:chOff x="1141865" y="1935115"/>
            <a:chExt cx="185879" cy="277755"/>
          </a:xfrm>
        </p:grpSpPr>
        <p:sp>
          <p:nvSpPr>
            <p:cNvPr id="105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188138" y="4349322"/>
            <a:ext cx="2048256" cy="2295144"/>
            <a:chOff x="3351103" y="4205306"/>
            <a:chExt cx="2049234" cy="2300015"/>
          </a:xfrm>
        </p:grpSpPr>
        <p:sp>
          <p:nvSpPr>
            <p:cNvPr id="69" name="Ορθογώνιο 68"/>
            <p:cNvSpPr/>
            <p:nvPr/>
          </p:nvSpPr>
          <p:spPr>
            <a:xfrm>
              <a:off x="3351109" y="4214186"/>
              <a:ext cx="2049228" cy="229113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l-GR" sz="1100" dirty="0">
                <a:solidFill>
                  <a:prstClr val="white"/>
                </a:solidFill>
                <a:latin typeface="Candara" panose="020E0502030303020204" pitchFamily="34" charset="0"/>
              </a:endParaRPr>
            </a:p>
            <a:p>
              <a:pPr lvl="0"/>
              <a:r>
                <a:rPr lang="el-GR" sz="1100" dirty="0">
                  <a:solidFill>
                    <a:prstClr val="white"/>
                  </a:solidFill>
                  <a:latin typeface="Candara" panose="020E0502030303020204" pitchFamily="34" charset="0"/>
                </a:rPr>
                <a:t>Τα Λογιστικά Προγράμματα των Επιχειρήσεων αντλούν αυτοματοποιημένα σε τακτά χρονικά διαστήματα τις εγγραφές του Αναλυτικού Βιβλίου από την </a:t>
              </a:r>
              <a:r>
                <a:rPr lang="en-US" sz="1100" dirty="0" err="1">
                  <a:solidFill>
                    <a:prstClr val="white"/>
                  </a:solidFill>
                  <a:latin typeface="Candara" panose="020E0502030303020204" pitchFamily="34" charset="0"/>
                </a:rPr>
                <a:t>myDATA</a:t>
              </a:r>
              <a:r>
                <a:rPr lang="en-US" sz="1100" dirty="0">
                  <a:solidFill>
                    <a:prstClr val="white"/>
                  </a:solidFill>
                  <a:latin typeface="Candara" panose="020E0502030303020204" pitchFamily="34" charset="0"/>
                </a:rPr>
                <a:t> </a:t>
              </a:r>
              <a:r>
                <a:rPr lang="el-GR" sz="1100" dirty="0">
                  <a:solidFill>
                    <a:prstClr val="white"/>
                  </a:solidFill>
                  <a:latin typeface="Candara" panose="020E0502030303020204" pitchFamily="34" charset="0"/>
                </a:rPr>
                <a:t>για να τα συσχετίζουν με τις λογιστικές εγγραφές που έχουν διενεργηθεί σε αυτά </a:t>
              </a:r>
            </a:p>
          </p:txBody>
        </p:sp>
        <p:sp>
          <p:nvSpPr>
            <p:cNvPr id="78" name="Ορθογώνιο 77"/>
            <p:cNvSpPr/>
            <p:nvPr/>
          </p:nvSpPr>
          <p:spPr>
            <a:xfrm>
              <a:off x="3351103" y="4205306"/>
              <a:ext cx="2049233" cy="329883"/>
            </a:xfrm>
            <a:prstGeom prst="rect">
              <a:avLst/>
            </a:prstGeom>
            <a:solidFill>
              <a:srgbClr val="D5D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2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Λογιστικά Προγράμματα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363136" y="4339952"/>
            <a:ext cx="457200" cy="457200"/>
          </a:xfrm>
          <a:prstGeom prst="rect">
            <a:avLst/>
          </a:prstGeom>
          <a:solidFill>
            <a:srgbClr val="7ABC32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2</a:t>
            </a:r>
            <a:endParaRPr lang="el-GR" b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115" name="Group 114"/>
          <p:cNvGrpSpPr/>
          <p:nvPr/>
        </p:nvGrpSpPr>
        <p:grpSpPr>
          <a:xfrm rot="10800000">
            <a:off x="3498861" y="3928188"/>
            <a:ext cx="185879" cy="277755"/>
            <a:chOff x="1141865" y="1935115"/>
            <a:chExt cx="185879" cy="277755"/>
          </a:xfrm>
        </p:grpSpPr>
        <p:sp>
          <p:nvSpPr>
            <p:cNvPr id="116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117" name="Straight Arrow Connector 116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567608" y="1664208"/>
            <a:ext cx="2048256" cy="2295145"/>
            <a:chOff x="3234732" y="1416817"/>
            <a:chExt cx="2049228" cy="2292844"/>
          </a:xfrm>
        </p:grpSpPr>
        <p:sp>
          <p:nvSpPr>
            <p:cNvPr id="63" name="Ορθογώνιο 62"/>
            <p:cNvSpPr/>
            <p:nvPr/>
          </p:nvSpPr>
          <p:spPr>
            <a:xfrm>
              <a:off x="3234732" y="1649263"/>
              <a:ext cx="2049228" cy="206039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l-GR" sz="1100" dirty="0">
                  <a:solidFill>
                    <a:schemeClr val="bg1"/>
                  </a:solidFill>
                  <a:latin typeface="Candara" panose="020E0502030303020204" pitchFamily="34" charset="0"/>
                </a:rPr>
                <a:t>Εφόσον τα δεδομένα έχουν διαβιβαστεί σύμφωνα με τους κανόνες τυποποίησης της ΑΑΔΕ:</a:t>
              </a:r>
            </a:p>
            <a:p>
              <a:pPr marL="91440" lvl="0" indent="-91440">
                <a:buFontTx/>
                <a:buChar char="-"/>
              </a:pPr>
              <a:r>
                <a:rPr lang="el-GR" sz="1100" dirty="0">
                  <a:solidFill>
                    <a:schemeClr val="bg1"/>
                  </a:solidFill>
                  <a:latin typeface="Candara" panose="020E0502030303020204" pitchFamily="34" charset="0"/>
                </a:rPr>
                <a:t>η Σύνοψη λαμβάνει ΜΑΡΚ</a:t>
              </a:r>
            </a:p>
            <a:p>
              <a:pPr marL="91440" lvl="0" indent="-91440">
                <a:buFontTx/>
                <a:buChar char="-"/>
              </a:pPr>
              <a:r>
                <a:rPr lang="el-GR" sz="1100" dirty="0">
                  <a:solidFill>
                    <a:schemeClr val="bg1"/>
                  </a:solidFill>
                  <a:latin typeface="Candara" panose="020E0502030303020204" pitchFamily="34" charset="0"/>
                </a:rPr>
                <a:t>ενημερώνονται αυτόματα τα Ηλεκτρονικά Βιβλία (Αναλυτικό και Συνοπτικό) του Εκδότη και του Λήπτη ημεδαπής του παραστατικού, </a:t>
              </a:r>
            </a:p>
          </p:txBody>
        </p:sp>
        <p:sp>
          <p:nvSpPr>
            <p:cNvPr id="73" name="Ορθογώνιο 72"/>
            <p:cNvSpPr/>
            <p:nvPr/>
          </p:nvSpPr>
          <p:spPr>
            <a:xfrm>
              <a:off x="3234732" y="1416817"/>
              <a:ext cx="2049228" cy="328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200" dirty="0">
                  <a:solidFill>
                    <a:srgbClr val="0000FF"/>
                  </a:solidFill>
                  <a:latin typeface="Candara" panose="020E0502030303020204" pitchFamily="34" charset="0"/>
                </a:rPr>
                <a:t>Ενημέρωση </a:t>
              </a:r>
              <a:r>
                <a:rPr lang="en-US" sz="1200" dirty="0" err="1">
                  <a:solidFill>
                    <a:srgbClr val="0000FF"/>
                  </a:solidFill>
                  <a:latin typeface="Candara" panose="020E0502030303020204" pitchFamily="34" charset="0"/>
                </a:rPr>
                <a:t>myDATA</a:t>
              </a:r>
              <a:endParaRPr lang="el-GR" sz="1200" dirty="0">
                <a:solidFill>
                  <a:srgbClr val="0000FF"/>
                </a:solidFill>
                <a:latin typeface="Candara" panose="020E0502030303020204" pitchFamily="34" charset="0"/>
              </a:endParaRPr>
            </a:p>
          </p:txBody>
        </p:sp>
        <p:pic>
          <p:nvPicPr>
            <p:cNvPr id="61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5929" y="1500815"/>
              <a:ext cx="183304" cy="183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0" name="TextBox 29"/>
          <p:cNvSpPr txBox="1"/>
          <p:nvPr/>
        </p:nvSpPr>
        <p:spPr>
          <a:xfrm>
            <a:off x="6571464" y="4339952"/>
            <a:ext cx="457200" cy="457200"/>
          </a:xfrm>
          <a:prstGeom prst="rect">
            <a:avLst/>
          </a:prstGeom>
          <a:solidFill>
            <a:srgbClr val="43671B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</a:t>
            </a:r>
            <a:endParaRPr lang="el-GR" b="1" dirty="0">
              <a:solidFill>
                <a:schemeClr val="bg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 rot="10800000">
            <a:off x="6710386" y="3931920"/>
            <a:ext cx="185879" cy="277755"/>
            <a:chOff x="1141865" y="1935115"/>
            <a:chExt cx="185879" cy="277755"/>
          </a:xfrm>
        </p:grpSpPr>
        <p:sp>
          <p:nvSpPr>
            <p:cNvPr id="113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775936" y="1666476"/>
            <a:ext cx="2048256" cy="2295145"/>
            <a:chOff x="6078155" y="1661061"/>
            <a:chExt cx="2090502" cy="2013683"/>
          </a:xfrm>
        </p:grpSpPr>
        <p:sp>
          <p:nvSpPr>
            <p:cNvPr id="70" name="Ορθογώνιο 69"/>
            <p:cNvSpPr/>
            <p:nvPr/>
          </p:nvSpPr>
          <p:spPr>
            <a:xfrm>
              <a:off x="6078155" y="1840363"/>
              <a:ext cx="2090502" cy="1834381"/>
            </a:xfrm>
            <a:prstGeom prst="rect">
              <a:avLst/>
            </a:prstGeom>
            <a:solidFill>
              <a:srgbClr val="D5D5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Συσχετίζονται οι εγγραφές στο Αναλυτικό Βιβλίο, που έχουν αντληθεί από την </a:t>
              </a:r>
              <a:r>
                <a:rPr lang="en-US" sz="1100" dirty="0" err="1">
                  <a:solidFill>
                    <a:srgbClr val="0000FF"/>
                  </a:solidFill>
                  <a:latin typeface="Candara" panose="020E0502030303020204" pitchFamily="34" charset="0"/>
                </a:rPr>
                <a:t>myDATA</a:t>
              </a:r>
              <a:r>
                <a:rPr lang="el-GR" sz="1100" dirty="0">
                  <a:solidFill>
                    <a:srgbClr val="0000FF"/>
                  </a:solidFill>
                  <a:latin typeface="Candara" panose="020E0502030303020204" pitchFamily="34" charset="0"/>
                </a:rPr>
                <a:t>, με τις λογιστικές εγγραφές των Επιχειρήσεων στα  Λογιστικά Προγράμματα τους, και μεταφέρονται σε αυτά οι ΜΑΡΚ των εγγραφών που έχουν συσχετιστεί </a:t>
              </a:r>
            </a:p>
          </p:txBody>
        </p:sp>
        <p:sp>
          <p:nvSpPr>
            <p:cNvPr id="77" name="Ορθογώνιο 76"/>
            <p:cNvSpPr/>
            <p:nvPr/>
          </p:nvSpPr>
          <p:spPr>
            <a:xfrm>
              <a:off x="6078155" y="1661061"/>
              <a:ext cx="2090502" cy="28881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200" dirty="0">
                  <a:solidFill>
                    <a:schemeClr val="bg2"/>
                  </a:solidFill>
                  <a:latin typeface="Candara" panose="020E0502030303020204" pitchFamily="34" charset="0"/>
                </a:rPr>
                <a:t>Συσχετισμός  Εγγραφών </a:t>
              </a: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9782731" y="4335487"/>
            <a:ext cx="457200" cy="461665"/>
          </a:xfrm>
          <a:prstGeom prst="rect">
            <a:avLst/>
          </a:prstGeom>
          <a:solidFill>
            <a:srgbClr val="1C2B0B"/>
          </a:solidFill>
          <a:ln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6</a:t>
            </a:r>
          </a:p>
        </p:txBody>
      </p:sp>
      <p:grpSp>
        <p:nvGrpSpPr>
          <p:cNvPr id="107" name="Group 106"/>
          <p:cNvGrpSpPr/>
          <p:nvPr/>
        </p:nvGrpSpPr>
        <p:grpSpPr>
          <a:xfrm rot="10800000">
            <a:off x="9918392" y="3931920"/>
            <a:ext cx="185879" cy="277755"/>
            <a:chOff x="1141865" y="1935115"/>
            <a:chExt cx="185879" cy="277755"/>
          </a:xfrm>
        </p:grpSpPr>
        <p:sp>
          <p:nvSpPr>
            <p:cNvPr id="108" name="Έλλειψη 4"/>
            <p:cNvSpPr/>
            <p:nvPr/>
          </p:nvSpPr>
          <p:spPr>
            <a:xfrm>
              <a:off x="1141865" y="1935115"/>
              <a:ext cx="185879" cy="162390"/>
            </a:xfrm>
            <a:prstGeom prst="ellipse">
              <a:avLst/>
            </a:prstGeom>
            <a:solidFill>
              <a:srgbClr val="00206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400" dirty="0">
                <a:latin typeface="Candara" panose="020E0502030303020204" pitchFamily="34" charset="0"/>
              </a:endParaRPr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>
              <a:off x="1234805" y="2029990"/>
              <a:ext cx="0" cy="182880"/>
            </a:xfrm>
            <a:prstGeom prst="straightConnector1">
              <a:avLst/>
            </a:prstGeom>
            <a:ln w="34925">
              <a:solidFill>
                <a:srgbClr val="002060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8944288" y="1664208"/>
            <a:ext cx="2048256" cy="2295144"/>
            <a:chOff x="8629355" y="1673692"/>
            <a:chExt cx="2048256" cy="2295144"/>
          </a:xfrm>
        </p:grpSpPr>
        <p:grpSp>
          <p:nvGrpSpPr>
            <p:cNvPr id="67" name="Group 66"/>
            <p:cNvGrpSpPr/>
            <p:nvPr/>
          </p:nvGrpSpPr>
          <p:grpSpPr>
            <a:xfrm>
              <a:off x="8629355" y="1673692"/>
              <a:ext cx="2048256" cy="2295144"/>
              <a:chOff x="3351103" y="4205306"/>
              <a:chExt cx="2049234" cy="2300015"/>
            </a:xfrm>
          </p:grpSpPr>
          <p:sp>
            <p:nvSpPr>
              <p:cNvPr id="72" name="Ορθογώνιο 68"/>
              <p:cNvSpPr/>
              <p:nvPr/>
            </p:nvSpPr>
            <p:spPr>
              <a:xfrm>
                <a:off x="3351109" y="4214186"/>
                <a:ext cx="2049228" cy="229113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:endParaRPr lang="el-GR" sz="1100" dirty="0">
                  <a:solidFill>
                    <a:prstClr val="white"/>
                  </a:solidFill>
                  <a:latin typeface="Candara" panose="020E0502030303020204" pitchFamily="34" charset="0"/>
                </a:endParaRPr>
              </a:p>
              <a:p>
                <a:pPr lvl="0"/>
                <a:r>
                  <a:rPr lang="el-GR" sz="1100" dirty="0">
                    <a:solidFill>
                      <a:prstClr val="white"/>
                    </a:solidFill>
                    <a:latin typeface="Candara" panose="020E0502030303020204" pitchFamily="34" charset="0"/>
                  </a:rPr>
                  <a:t>Μετά την υποβολή των δηλώσεων  (ΦΠΑ, Παρακρατούμενοι Φόροι, Χαρτόσημο, Φόρος Εισοδήματος, λοιποί φόροι) , τα δεδομένα τους αντιπαραβάλλονται με τα  Ηλεκτρονικά Βιβλία  και διαπιστώνεται αν υπάρχει Συμφωνία</a:t>
                </a:r>
              </a:p>
            </p:txBody>
          </p:sp>
          <p:sp>
            <p:nvSpPr>
              <p:cNvPr id="74" name="Ορθογώνιο 77"/>
              <p:cNvSpPr/>
              <p:nvPr/>
            </p:nvSpPr>
            <p:spPr>
              <a:xfrm>
                <a:off x="3351103" y="4205306"/>
                <a:ext cx="2049233" cy="329883"/>
              </a:xfrm>
              <a:prstGeom prst="rect">
                <a:avLst/>
              </a:prstGeom>
              <a:solidFill>
                <a:srgbClr val="D5D5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1200" dirty="0">
                    <a:solidFill>
                      <a:srgbClr val="0000FF"/>
                    </a:solidFill>
                    <a:latin typeface="Candara" panose="020E0502030303020204" pitchFamily="34" charset="0"/>
                  </a:rPr>
                  <a:t>Συμφωνία</a:t>
                </a:r>
              </a:p>
            </p:txBody>
          </p:sp>
        </p:grpSp>
        <p:pic>
          <p:nvPicPr>
            <p:cNvPr id="102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0296" y="1746541"/>
              <a:ext cx="183217" cy="183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7" name="TextBox 5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26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0425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25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25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75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75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75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75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76" grpId="0" animBg="1"/>
      <p:bldP spid="9" grpId="0" animBg="1"/>
      <p:bldP spid="23" grpId="0" animBg="1"/>
      <p:bldP spid="20" grpId="0" animBg="1"/>
      <p:bldP spid="30" grpId="0" animBg="1"/>
      <p:bldP spid="8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092573" y="4207233"/>
            <a:ext cx="6264695" cy="2422996"/>
          </a:xfrm>
          <a:prstGeom prst="roundRect">
            <a:avLst>
              <a:gd name="adj" fmla="val 7364"/>
            </a:avLst>
          </a:prstGeom>
          <a:solidFill>
            <a:srgbClr val="00B050">
              <a:alpha val="63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l-GR" sz="2400" b="1" dirty="0">
                <a:solidFill>
                  <a:srgbClr val="00421E"/>
                </a:solidFill>
                <a:latin typeface="Candara" panose="020E0502030303020204" pitchFamily="34" charset="0"/>
              </a:rPr>
              <a:t>Λογιστική Εκδότη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907611" y="4212839"/>
            <a:ext cx="6279236" cy="2422996"/>
          </a:xfrm>
          <a:prstGeom prst="roundRect">
            <a:avLst>
              <a:gd name="adj" fmla="val 7364"/>
            </a:avLst>
          </a:prstGeom>
          <a:solidFill>
            <a:srgbClr val="FFFF00">
              <a:alpha val="48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t"/>
          <a:lstStyle/>
          <a:p>
            <a:pPr algn="ctr"/>
            <a:r>
              <a:rPr lang="el-GR" sz="2400" b="1" dirty="0">
                <a:solidFill>
                  <a:srgbClr val="00421E"/>
                </a:solidFill>
                <a:latin typeface="Candara" panose="020E0502030303020204" pitchFamily="34" charset="0"/>
              </a:rPr>
              <a:t>Λογιστική Λήπτη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083148" y="1462651"/>
            <a:ext cx="10197428" cy="2301603"/>
            <a:chOff x="1083148" y="1462651"/>
            <a:chExt cx="10197428" cy="2301603"/>
          </a:xfrm>
        </p:grpSpPr>
        <p:sp>
          <p:nvSpPr>
            <p:cNvPr id="40" name="Rounded Rectangle 39"/>
            <p:cNvSpPr/>
            <p:nvPr/>
          </p:nvSpPr>
          <p:spPr>
            <a:xfrm>
              <a:off x="1083148" y="1462651"/>
              <a:ext cx="10197428" cy="2301603"/>
            </a:xfrm>
            <a:prstGeom prst="roundRect">
              <a:avLst>
                <a:gd name="adj" fmla="val 7364"/>
              </a:avLst>
            </a:prstGeom>
            <a:solidFill>
              <a:srgbClr val="CADC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800" b="1" dirty="0" err="1">
                  <a:solidFill>
                    <a:srgbClr val="002060"/>
                  </a:solidFill>
                  <a:latin typeface="Candara" panose="020E0502030303020204" pitchFamily="34" charset="0"/>
                </a:rPr>
                <a:t>myDATA</a:t>
              </a:r>
              <a:endParaRPr lang="en-US" sz="2400" b="1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  <a:p>
              <a:endParaRPr lang="el-GR" sz="1600" b="1" dirty="0">
                <a:solidFill>
                  <a:srgbClr val="00421E"/>
                </a:solidFill>
                <a:latin typeface="Candara" panose="020E0502030303020204" pitchFamily="34" charset="0"/>
              </a:endParaRPr>
            </a:p>
          </p:txBody>
        </p:sp>
        <p:pic>
          <p:nvPicPr>
            <p:cNvPr id="71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7193" y="2136047"/>
              <a:ext cx="508943" cy="509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53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50"/>
          <p:cNvSpPr txBox="1"/>
          <p:nvPr/>
        </p:nvSpPr>
        <p:spPr>
          <a:xfrm>
            <a:off x="413341" y="836712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Προσομοίωση συσχετισμού Παραστατικών με την Λογιστική των επιχειρήσεων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839416" y="5776033"/>
            <a:ext cx="506459" cy="506459"/>
          </a:xfrm>
          <a:prstGeom prst="ellipse">
            <a:avLst/>
          </a:prstGeom>
          <a:solidFill>
            <a:srgbClr val="00421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l-GR" sz="2400" b="1" dirty="0">
                <a:latin typeface="Bahnschrift Light SemiCondensed" panose="020B0502040204020203" pitchFamily="34" charset="0"/>
              </a:rPr>
              <a:t>1</a:t>
            </a:r>
            <a:endParaRPr lang="en-US" sz="24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998323" y="2791266"/>
            <a:ext cx="506459" cy="506459"/>
          </a:xfrm>
          <a:prstGeom prst="ellipse">
            <a:avLst/>
          </a:prstGeom>
          <a:solidFill>
            <a:srgbClr val="2B4C7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l-GR" sz="2400" b="1" dirty="0">
                <a:latin typeface="Bahnschrift Light SemiCondensed" panose="020B0502040204020203" pitchFamily="34" charset="0"/>
              </a:rPr>
              <a:t>2</a:t>
            </a:r>
            <a:endParaRPr lang="en-US" sz="24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77878" y="2649653"/>
            <a:ext cx="2427442" cy="79715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l-GR" sz="1400" b="1" dirty="0">
                <a:solidFill>
                  <a:srgbClr val="002060"/>
                </a:solidFill>
                <a:latin typeface="Candara" panose="020E0502030303020204" pitchFamily="34" charset="0"/>
              </a:rPr>
              <a:t>Διαβίβαση Τυποποιημένων Δεδομένων Παραστατικού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38431" y="5615473"/>
            <a:ext cx="2427724" cy="837863"/>
          </a:xfrm>
          <a:prstGeom prst="roundRect">
            <a:avLst/>
          </a:prstGeom>
          <a:solidFill>
            <a:srgbClr val="0096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Candara" panose="020E0502030303020204" pitchFamily="34" charset="0"/>
              </a:rPr>
              <a:t>Έκδοση Παραστατικού</a:t>
            </a:r>
          </a:p>
        </p:txBody>
      </p:sp>
      <p:sp>
        <p:nvSpPr>
          <p:cNvPr id="57" name="Oval 56"/>
          <p:cNvSpPr/>
          <p:nvPr/>
        </p:nvSpPr>
        <p:spPr>
          <a:xfrm>
            <a:off x="2583443" y="1825087"/>
            <a:ext cx="506459" cy="506459"/>
          </a:xfrm>
          <a:prstGeom prst="ellipse">
            <a:avLst/>
          </a:prstGeom>
          <a:solidFill>
            <a:srgbClr val="2B4C7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l-GR" sz="2400" b="1" dirty="0">
                <a:latin typeface="Bahnschrift Light SemiCondensed" panose="020B0502040204020203" pitchFamily="34" charset="0"/>
              </a:rPr>
              <a:t>3</a:t>
            </a:r>
            <a:endParaRPr lang="en-US" sz="24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215680" y="1643938"/>
            <a:ext cx="6408712" cy="7008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Εγγραφή στα Αναλυτικά Βιβλία Εκδότη και Λήπτη</a:t>
            </a:r>
            <a:endParaRPr lang="en-US" b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marL="0" lvl="1"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Λήψη ΜΑΡΚ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5620803" y="4364563"/>
            <a:ext cx="4485202" cy="997781"/>
          </a:xfrm>
          <a:prstGeom prst="roundRect">
            <a:avLst/>
          </a:prstGeom>
          <a:solidFill>
            <a:srgbClr val="0096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l-GR" sz="1600" b="1" dirty="0">
                <a:solidFill>
                  <a:srgbClr val="FFFFFF"/>
                </a:solidFill>
                <a:latin typeface="Candara" panose="020E0502030303020204" pitchFamily="34" charset="0"/>
              </a:rPr>
              <a:t>Λογιστικές Εγγραφές Επιχείρησης</a:t>
            </a:r>
          </a:p>
          <a:p>
            <a:pPr algn="ctr"/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[</a:t>
            </a:r>
            <a:r>
              <a:rPr lang="el-GR" sz="1100" dirty="0" err="1">
                <a:solidFill>
                  <a:srgbClr val="FFFFFF"/>
                </a:solidFill>
                <a:latin typeface="Candara" panose="020E0502030303020204" pitchFamily="34" charset="0"/>
              </a:rPr>
              <a:t>Ημ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/</a:t>
            </a:r>
            <a:r>
              <a:rPr lang="el-GR" sz="1100" dirty="0" err="1">
                <a:solidFill>
                  <a:srgbClr val="FFFFFF"/>
                </a:solidFill>
                <a:latin typeface="Candara" panose="020E0502030303020204" pitchFamily="34" charset="0"/>
              </a:rPr>
              <a:t>νία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]*[Είδος Τυποποιημένου Παραστατικού.]*[ΑΦΜ Εκδότη]*[ΑΦΜ Λήπτη]* [Σειρά /Αριθμός Παραστατικού ]* [Καθαρή Αξία Συναλλαγής ] *[Συνολική Αξία Παραστατικού ]</a:t>
            </a:r>
          </a:p>
        </p:txBody>
      </p:sp>
      <p:sp>
        <p:nvSpPr>
          <p:cNvPr id="63" name="Oval 62"/>
          <p:cNvSpPr/>
          <p:nvPr/>
        </p:nvSpPr>
        <p:spPr>
          <a:xfrm>
            <a:off x="5028677" y="4605329"/>
            <a:ext cx="506459" cy="506459"/>
          </a:xfrm>
          <a:prstGeom prst="ellipse">
            <a:avLst/>
          </a:prstGeom>
          <a:solidFill>
            <a:srgbClr val="00421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n-US" sz="2400" b="1" dirty="0">
                <a:latin typeface="Bahnschrift Light SemiCondensed" panose="020B0502040204020203" pitchFamily="34" charset="0"/>
              </a:rPr>
              <a:t>4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5618328" y="5492888"/>
            <a:ext cx="4490153" cy="997781"/>
          </a:xfrm>
          <a:prstGeom prst="roundRect">
            <a:avLst/>
          </a:prstGeom>
          <a:solidFill>
            <a:srgbClr val="0096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l-GR" sz="1600" b="1" dirty="0">
                <a:solidFill>
                  <a:srgbClr val="FFFFFF"/>
                </a:solidFill>
                <a:latin typeface="Candara" panose="020E0502030303020204" pitchFamily="34" charset="0"/>
              </a:rPr>
              <a:t>Καταχώρηση Υπόλοιπων Πεδίων Εγγραφής</a:t>
            </a:r>
          </a:p>
          <a:p>
            <a:pPr algn="ctr"/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Κατάταξη σε λογαριασμό/</a:t>
            </a:r>
            <a:r>
              <a:rPr lang="el-GR" sz="1100" dirty="0" err="1">
                <a:solidFill>
                  <a:srgbClr val="FFFFFF"/>
                </a:solidFill>
                <a:latin typeface="Candara" panose="020E0502030303020204" pitchFamily="34" charset="0"/>
              </a:rPr>
              <a:t>ούς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  π.χ. Έσοδα 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Πωλ. Παγίων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Αγορές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 Έξοδα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 Αγορά Παγίων – με/άνευ ΦΠΑ – Παρακρατήσεις 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 Λοιποί Φόροι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 Χαρτόσημο</a:t>
            </a:r>
            <a:r>
              <a:rPr lang="en-US" sz="1100" dirty="0">
                <a:solidFill>
                  <a:srgbClr val="FFFFFF"/>
                </a:solidFill>
                <a:latin typeface="Candara" panose="020E0502030303020204" pitchFamily="34" charset="0"/>
              </a:rPr>
              <a:t>, </a:t>
            </a:r>
            <a:r>
              <a:rPr lang="el-GR" sz="1100" dirty="0">
                <a:solidFill>
                  <a:srgbClr val="FFFFFF"/>
                </a:solidFill>
                <a:latin typeface="Candara" panose="020E0502030303020204" pitchFamily="34" charset="0"/>
              </a:rPr>
              <a:t>Τέλη</a:t>
            </a:r>
          </a:p>
        </p:txBody>
      </p:sp>
      <p:sp>
        <p:nvSpPr>
          <p:cNvPr id="65" name="Oval 64"/>
          <p:cNvSpPr/>
          <p:nvPr/>
        </p:nvSpPr>
        <p:spPr>
          <a:xfrm>
            <a:off x="5028677" y="5738548"/>
            <a:ext cx="506459" cy="506459"/>
          </a:xfrm>
          <a:prstGeom prst="ellipse">
            <a:avLst/>
          </a:prstGeom>
          <a:solidFill>
            <a:srgbClr val="00421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n-US" sz="2400" b="1" dirty="0">
                <a:latin typeface="Bahnschrift Light SemiCondensed" panose="020B0502040204020203" pitchFamily="34" charset="0"/>
              </a:rPr>
              <a:t>5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578889" y="3153424"/>
            <a:ext cx="2952328" cy="44838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rgbClr val="002060"/>
                </a:solidFill>
                <a:latin typeface="Candara" panose="020E0502030303020204" pitchFamily="34" charset="0"/>
              </a:rPr>
              <a:t>Εντοπισμός μέσω ΜΑΡΚ</a:t>
            </a:r>
          </a:p>
        </p:txBody>
      </p:sp>
      <p:sp>
        <p:nvSpPr>
          <p:cNvPr id="67" name="Oval 66"/>
          <p:cNvSpPr/>
          <p:nvPr/>
        </p:nvSpPr>
        <p:spPr>
          <a:xfrm>
            <a:off x="10619708" y="3101742"/>
            <a:ext cx="506459" cy="506459"/>
          </a:xfrm>
          <a:prstGeom prst="ellipse">
            <a:avLst/>
          </a:prstGeom>
          <a:solidFill>
            <a:srgbClr val="2B4C7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n-US" sz="2400" b="1" dirty="0">
                <a:latin typeface="Bahnschrift Light SemiCondensed" panose="020B0502040204020203" pitchFamily="34" charset="0"/>
              </a:rPr>
              <a:t>6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6816080" y="2515842"/>
            <a:ext cx="3715137" cy="4932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solidFill>
                  <a:srgbClr val="002060"/>
                </a:solidFill>
                <a:latin typeface="Candara" panose="020E0502030303020204" pitchFamily="34" charset="0"/>
              </a:rPr>
              <a:t>Χαρακτηρισμός Εγγραφών με βάση</a:t>
            </a:r>
            <a:r>
              <a:rPr lang="en-US" sz="1400" b="1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400" b="1" dirty="0">
                <a:solidFill>
                  <a:srgbClr val="002060"/>
                </a:solidFill>
                <a:latin typeface="Candara" panose="020E0502030303020204" pitchFamily="34" charset="0"/>
              </a:rPr>
              <a:t>το ΜΑΡΚ</a:t>
            </a:r>
          </a:p>
        </p:txBody>
      </p:sp>
      <p:sp>
        <p:nvSpPr>
          <p:cNvPr id="69" name="Oval 68"/>
          <p:cNvSpPr/>
          <p:nvPr/>
        </p:nvSpPr>
        <p:spPr>
          <a:xfrm>
            <a:off x="10619707" y="2490772"/>
            <a:ext cx="506459" cy="506459"/>
          </a:xfrm>
          <a:prstGeom prst="ellipse">
            <a:avLst/>
          </a:prstGeom>
          <a:solidFill>
            <a:srgbClr val="2B4C7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>
            <a:noAutofit/>
          </a:bodyPr>
          <a:lstStyle/>
          <a:p>
            <a:pPr algn="ctr"/>
            <a:r>
              <a:rPr lang="en-US" sz="2400" b="1" dirty="0">
                <a:latin typeface="Bahnschrift Light SemiCondensed" panose="020B0502040204020203" pitchFamily="34" charset="0"/>
              </a:rPr>
              <a:t>7</a:t>
            </a:r>
          </a:p>
        </p:txBody>
      </p:sp>
      <p:sp>
        <p:nvSpPr>
          <p:cNvPr id="13" name="Up Arrow 12"/>
          <p:cNvSpPr/>
          <p:nvPr/>
        </p:nvSpPr>
        <p:spPr>
          <a:xfrm>
            <a:off x="3049704" y="3514432"/>
            <a:ext cx="213290" cy="2051662"/>
          </a:xfrm>
          <a:prstGeom prst="upArrow">
            <a:avLst>
              <a:gd name="adj1" fmla="val 28491"/>
              <a:gd name="adj2" fmla="val 91666"/>
            </a:avLst>
          </a:prstGeom>
          <a:solidFill>
            <a:srgbClr val="0042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sp>
        <p:nvSpPr>
          <p:cNvPr id="14" name="Up-Down Arrow 13"/>
          <p:cNvSpPr/>
          <p:nvPr/>
        </p:nvSpPr>
        <p:spPr>
          <a:xfrm>
            <a:off x="6426762" y="2371808"/>
            <a:ext cx="300385" cy="1958928"/>
          </a:xfrm>
          <a:prstGeom prst="upDownArrow">
            <a:avLst>
              <a:gd name="adj1" fmla="val 47794"/>
              <a:gd name="adj2" fmla="val 6380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093811" y="3153424"/>
            <a:ext cx="2396587" cy="908828"/>
          </a:xfrm>
          <a:prstGeom prst="roundRect">
            <a:avLst>
              <a:gd name="adj" fmla="val 896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r>
              <a:rPr lang="el-GR" sz="1600" b="1" dirty="0">
                <a:solidFill>
                  <a:schemeClr val="bg1"/>
                </a:solidFill>
                <a:latin typeface="Candara" panose="020E0502030303020204" pitchFamily="34" charset="0"/>
              </a:rPr>
              <a:t>Συσχέτιση</a:t>
            </a:r>
            <a:r>
              <a:rPr lang="en-US" sz="1600" b="1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l-GR" sz="1600" b="1" dirty="0">
                <a:solidFill>
                  <a:schemeClr val="bg1"/>
                </a:solidFill>
                <a:latin typeface="Candara" panose="020E0502030303020204" pitchFamily="34" charset="0"/>
              </a:rPr>
              <a:t> Εγγραφών</a:t>
            </a:r>
          </a:p>
          <a:p>
            <a:pPr algn="ctr"/>
            <a:r>
              <a:rPr lang="el-GR" sz="1600" b="1" dirty="0">
                <a:solidFill>
                  <a:schemeClr val="bg1"/>
                </a:solidFill>
                <a:latin typeface="Candara" panose="020E0502030303020204" pitchFamily="34" charset="0"/>
              </a:rPr>
              <a:t>με Λογιστική Εκδότη και Λήπτη</a:t>
            </a:r>
          </a:p>
        </p:txBody>
      </p:sp>
      <p:sp>
        <p:nvSpPr>
          <p:cNvPr id="17" name="Bent-Up Arrow 16"/>
          <p:cNvSpPr/>
          <p:nvPr/>
        </p:nvSpPr>
        <p:spPr>
          <a:xfrm rot="16200000">
            <a:off x="9667048" y="1982432"/>
            <a:ext cx="454994" cy="467810"/>
          </a:xfrm>
          <a:prstGeom prst="bentUpArrow">
            <a:avLst>
              <a:gd name="adj1" fmla="val 11010"/>
              <a:gd name="adj2" fmla="val 15674"/>
              <a:gd name="adj3" fmla="val 2428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andara" panose="020E0502030303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214657" y="3239636"/>
            <a:ext cx="369313" cy="2709644"/>
            <a:chOff x="11116161" y="3239636"/>
            <a:chExt cx="467810" cy="2709644"/>
          </a:xfrm>
        </p:grpSpPr>
        <p:sp>
          <p:nvSpPr>
            <p:cNvPr id="29" name="Bent-Up Arrow 28"/>
            <p:cNvSpPr/>
            <p:nvPr/>
          </p:nvSpPr>
          <p:spPr>
            <a:xfrm rot="16200000">
              <a:off x="9995244" y="4360553"/>
              <a:ext cx="2709644" cy="467810"/>
            </a:xfrm>
            <a:prstGeom prst="bentUpArrow">
              <a:avLst>
                <a:gd name="adj1" fmla="val 11010"/>
                <a:gd name="adj2" fmla="val 15674"/>
                <a:gd name="adj3" fmla="val 24287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andara" panose="020E0502030303020204" pitchFamily="34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>
              <a:off x="11123856" y="5923880"/>
              <a:ext cx="432052" cy="0"/>
            </a:xfrm>
            <a:prstGeom prst="line">
              <a:avLst/>
            </a:prstGeom>
            <a:ln w="508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27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0568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5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75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75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75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25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16" presetClass="entr" presetSubtype="4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750"/>
                            </p:stCondLst>
                            <p:childTnLst>
                              <p:par>
                                <p:cTn id="5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250"/>
                            </p:stCondLst>
                            <p:childTnLst>
                              <p:par>
                                <p:cTn id="5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250"/>
                            </p:stCondLst>
                            <p:childTnLst>
                              <p:par>
                                <p:cTn id="63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75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750"/>
                            </p:stCondLst>
                            <p:childTnLst>
                              <p:par>
                                <p:cTn id="7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4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250"/>
                            </p:stCondLst>
                            <p:childTnLst>
                              <p:par>
                                <p:cTn id="83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6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675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8" grpId="0" animBg="1"/>
      <p:bldP spid="50" grpId="0" animBg="1"/>
      <p:bldP spid="41" grpId="0" animBg="1"/>
      <p:bldP spid="43" grpId="0" animBg="1"/>
      <p:bldP spid="3" grpId="0" animBg="1"/>
      <p:bldP spid="6" grpId="0" animBg="1"/>
      <p:bldP spid="57" grpId="0" animBg="1"/>
      <p:bldP spid="59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9141829" y="2204864"/>
            <a:ext cx="2352502" cy="64807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andara" panose="020E0502030303020204" pitchFamily="34" charset="0"/>
              </a:rPr>
              <a:t>TAX DATA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Συμφωνία Δηλώσεων και Ηλεκτρονικών Βιβλίων:   Πρώτη Αντιπαραβολή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583623" y="1630470"/>
            <a:ext cx="512039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Μέσω της </a:t>
            </a:r>
            <a:r>
              <a:rPr lang="en-US" dirty="0" err="1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, τα δεδομένα των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Φορολογικών Δηλώσεων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 των Επιχειρήσεων αντιπαραβάλλονται με τα δεδομένα των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Ηλεκτρονικών Βιβλίων 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τους.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Η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Πρώτη Αντιπαραβολή 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γίνεται  την επομένη της λήξης της προθεσμίας υποβολής των κάθε είδους δηλώσεων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</a:p>
          <a:p>
            <a:pPr marL="457200" indent="-457200"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Συμφωνία</a:t>
            </a:r>
          </a:p>
          <a:p>
            <a:pPr marL="457200" indent="-457200"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Κατ’ αρχήν Ασυμφωνία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Σε περίπτωση Κατ’ αρχήν Ασυμφωνίας, η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ΑΑΔΕ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 θα αποστέλλει σχετικά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αυτοματοποιημένα μηνύματα στις Επιχειρήσεις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, ώστε αυτές να προβούν,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εντός διμήνου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, στις αναγκαίες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διορθωτικές ενέργειες 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(λχ διαβίβαση Παραστατικού από τον Λήπτη, τροποποιητική δήλωση </a:t>
            </a:r>
            <a:r>
              <a:rPr lang="el-GR" dirty="0" err="1">
                <a:solidFill>
                  <a:srgbClr val="002060"/>
                </a:solidFill>
                <a:latin typeface="Candara" panose="020E0502030303020204" pitchFamily="34" charset="0"/>
              </a:rPr>
              <a:t>κλπ</a:t>
            </a:r>
            <a:r>
              <a:rPr lang="el-GR" dirty="0">
                <a:solidFill>
                  <a:srgbClr val="002060"/>
                </a:solidFill>
                <a:latin typeface="Candara" panose="020E0502030303020204" pitchFamily="34" charset="0"/>
              </a:rPr>
              <a:t>). 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[Δίμηνο Εναρμόνισης]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6069609" y="2204864"/>
            <a:ext cx="2352502" cy="648072"/>
          </a:xfrm>
          <a:prstGeom prst="roundRect">
            <a:avLst/>
          </a:prstGeom>
          <a:solidFill>
            <a:schemeClr val="accent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andara" panose="020E0502030303020204" pitchFamily="34" charset="0"/>
              </a:rPr>
              <a:t>TAX DATA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069609" y="1680455"/>
            <a:ext cx="2352502" cy="442641"/>
          </a:xfrm>
          <a:prstGeom prst="roundRect">
            <a:avLst>
              <a:gd name="adj" fmla="val 12912"/>
            </a:avLst>
          </a:prstGeom>
          <a:solidFill>
            <a:srgbClr val="2E5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latin typeface="Candara" panose="020E0502030303020204" pitchFamily="34" charset="0"/>
              </a:rPr>
              <a:t>Φορολογικές Δηλώσεις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141829" y="1682496"/>
            <a:ext cx="2352502" cy="442641"/>
          </a:xfrm>
          <a:prstGeom prst="roundRect">
            <a:avLst>
              <a:gd name="adj" fmla="val 19366"/>
            </a:avLst>
          </a:prstGeom>
          <a:solidFill>
            <a:srgbClr val="435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latin typeface="Candara" panose="020E0502030303020204" pitchFamily="34" charset="0"/>
              </a:rPr>
              <a:t>Ηλεκτρονικά Βιβλία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9117707" y="3573016"/>
            <a:ext cx="2352502" cy="948842"/>
          </a:xfrm>
          <a:prstGeom prst="roundRect">
            <a:avLst>
              <a:gd name="adj" fmla="val 12956"/>
            </a:avLst>
          </a:prstGeom>
          <a:solidFill>
            <a:srgbClr val="2F2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latin typeface="Candara" panose="020E0502030303020204" pitchFamily="34" charset="0"/>
              </a:rPr>
              <a:t>Συμφωνία</a:t>
            </a:r>
            <a:endParaRPr lang="el-GR" sz="2400" b="1" dirty="0">
              <a:latin typeface="Candara" panose="020E0502030303020204" pitchFamily="34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8499361" y="2353840"/>
            <a:ext cx="576064" cy="360040"/>
          </a:xfrm>
          <a:prstGeom prst="leftRightArrow">
            <a:avLst>
              <a:gd name="adj1" fmla="val 52240"/>
              <a:gd name="adj2" fmla="val 45767"/>
            </a:avLst>
          </a:prstGeom>
          <a:solidFill>
            <a:srgbClr val="002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Candara" panose="020E0502030303020204" pitchFamily="34" charset="0"/>
            </a:endParaRPr>
          </a:p>
        </p:txBody>
      </p:sp>
      <p:sp>
        <p:nvSpPr>
          <p:cNvPr id="6" name="Right Bracket 5"/>
          <p:cNvSpPr/>
          <p:nvPr/>
        </p:nvSpPr>
        <p:spPr>
          <a:xfrm rot="5400000">
            <a:off x="8682749" y="1417207"/>
            <a:ext cx="225993" cy="3241468"/>
          </a:xfrm>
          <a:prstGeom prst="rightBracket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latin typeface="Candara" panose="020E0502030303020204" pitchFamily="34" charset="0"/>
            </a:endParaRPr>
          </a:p>
        </p:txBody>
      </p:sp>
      <p:cxnSp>
        <p:nvCxnSpPr>
          <p:cNvPr id="26" name="Straight Connector 25"/>
          <p:cNvCxnSpPr>
            <a:stCxn id="6" idx="2"/>
          </p:cNvCxnSpPr>
          <p:nvPr/>
        </p:nvCxnSpPr>
        <p:spPr>
          <a:xfrm flipH="1">
            <a:off x="8795745" y="3150938"/>
            <a:ext cx="1" cy="990415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9075425" y="5126200"/>
            <a:ext cx="2388608" cy="862275"/>
          </a:xfrm>
          <a:prstGeom prst="roundRect">
            <a:avLst>
              <a:gd name="adj" fmla="val 14679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Candara" panose="020E0502030303020204" pitchFamily="34" charset="0"/>
              </a:rPr>
              <a:t>Δίμηνο Εναρμόνισης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069609" y="5126200"/>
            <a:ext cx="2352502" cy="862275"/>
          </a:xfrm>
          <a:prstGeom prst="roundRect">
            <a:avLst>
              <a:gd name="adj" fmla="val 12956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l-GR" b="1" dirty="0">
                <a:solidFill>
                  <a:schemeClr val="bg1"/>
                </a:solidFill>
                <a:latin typeface="Candara" panose="020E0502030303020204" pitchFamily="34" charset="0"/>
              </a:rPr>
              <a:t>Αποστολή μηνυμάτων από ΑΑΔΕ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069609" y="3576440"/>
            <a:ext cx="2352502" cy="948842"/>
            <a:chOff x="6069609" y="3504432"/>
            <a:chExt cx="2352502" cy="948842"/>
          </a:xfrm>
        </p:grpSpPr>
        <p:sp>
          <p:nvSpPr>
            <p:cNvPr id="21" name="Rounded Rectangle 20"/>
            <p:cNvSpPr/>
            <p:nvPr/>
          </p:nvSpPr>
          <p:spPr>
            <a:xfrm>
              <a:off x="6069609" y="3504432"/>
              <a:ext cx="2352502" cy="948842"/>
            </a:xfrm>
            <a:prstGeom prst="roundRect">
              <a:avLst>
                <a:gd name="adj" fmla="val 1133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2" algn="ctr"/>
              <a:r>
                <a:rPr lang="el-GR" b="1" dirty="0">
                  <a:latin typeface="Candara" panose="020E0502030303020204" pitchFamily="34" charset="0"/>
                </a:rPr>
                <a:t>Κατ’ αρχήν</a:t>
              </a:r>
            </a:p>
            <a:p>
              <a:pPr lvl="2" algn="ctr"/>
              <a:r>
                <a:rPr lang="el-GR" b="1" dirty="0">
                  <a:latin typeface="Candara" panose="020E0502030303020204" pitchFamily="34" charset="0"/>
                </a:rPr>
                <a:t>Ασυμφωνία</a:t>
              </a:r>
            </a:p>
          </p:txBody>
        </p:sp>
        <p:sp>
          <p:nvSpPr>
            <p:cNvPr id="4" name="Isosceles Triangle 3"/>
            <p:cNvSpPr/>
            <p:nvPr/>
          </p:nvSpPr>
          <p:spPr>
            <a:xfrm>
              <a:off x="6240016" y="3645024"/>
              <a:ext cx="803318" cy="692516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320040" rtlCol="0" anchor="ctr">
              <a:noAutofit/>
              <a:sp3d extrusionH="57150">
                <a:bevelT w="38100" h="38100"/>
              </a:sp3d>
            </a:bodyPr>
            <a:lstStyle/>
            <a:p>
              <a:pPr algn="ctr"/>
              <a:r>
                <a:rPr lang="en-US" sz="3600" b="1" dirty="0">
                  <a:solidFill>
                    <a:schemeClr val="tx1"/>
                  </a:solidFill>
                  <a:latin typeface="Candara" panose="020E0502030303020204" pitchFamily="34" charset="0"/>
                </a:rPr>
                <a:t>!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8787698" y="4135633"/>
            <a:ext cx="320040" cy="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8480616" y="4135633"/>
            <a:ext cx="320040" cy="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9" idx="0"/>
          </p:cNvCxnSpPr>
          <p:nvPr/>
        </p:nvCxnSpPr>
        <p:spPr>
          <a:xfrm flipH="1">
            <a:off x="7245860" y="4521858"/>
            <a:ext cx="2268" cy="54864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H="1">
            <a:off x="10267461" y="4577560"/>
            <a:ext cx="2268" cy="54864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8695297" y="5281883"/>
            <a:ext cx="2268" cy="548640"/>
          </a:xfrm>
          <a:prstGeom prst="straightConnector1">
            <a:avLst/>
          </a:prstGeom>
          <a:ln w="3175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28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025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autoRev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-8.33333E-7 0 L 0.25 0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7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375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5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1" grpId="0" animBg="1"/>
      <p:bldP spid="3" grpId="0" animBg="1"/>
      <p:bldP spid="3" grpId="1" animBg="1"/>
      <p:bldP spid="14" grpId="0" animBg="1"/>
      <p:bldP spid="15" grpId="0" animBg="1"/>
      <p:bldP spid="20" grpId="0" animBg="1"/>
      <p:bldP spid="5" grpId="0" animBg="1"/>
      <p:bldP spid="6" grpId="0" animBg="1"/>
      <p:bldP spid="28" grpId="0" animBg="1"/>
      <p:bldP spid="2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Συμφωνία Δηλώσεων και Ηλεκτρονικών Βιβλίων:   Δεύτερη Αντιπαραβολή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1130434" y="1628800"/>
            <a:ext cx="443225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Αμέσως μετά την πάροδο του Διμήνου Εναρμόνισης, τα δεδομένα των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Φορολογικών Δηλώσεων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 των Επιχειρήσεων αντιπαραβάλλονται εκ νέου με τα δεδομένα των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Ηλεκτρονικών Βιβλίων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τους.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Από τη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Δεύτερη Αντιπαραβολή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μπορεί να προκύψει: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Συμφωνία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Δικαιολογημένη Ασυμφωνία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Αδικαιολόγητη Ασυμφωνία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. </a:t>
            </a: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Ορθογώνιο 1"/>
          <p:cNvSpPr/>
          <p:nvPr/>
        </p:nvSpPr>
        <p:spPr>
          <a:xfrm>
            <a:off x="5879977" y="1628800"/>
            <a:ext cx="57606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Δικαιολογημένη Ασυμφωνία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 μπορεί να υπάρξει στις περιπτώσεις ειδικών εξαιρέσεων που προβλέπονται από τις διατάξεις (π.χ. 39Β ΦΠΑ)</a:t>
            </a:r>
          </a:p>
          <a:p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Στην περίπτωση της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Δικαιολογημένης Ασυμφωνίας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δεν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ενεργοποιούνται διαδικασίες ελέγχου και επιβολής κυρώσεων</a:t>
            </a:r>
          </a:p>
          <a:p>
            <a:endParaRPr lang="el-GR" sz="2000" b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Στην περίπτωση της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Αδικαιολόγητης Ασυμφωνίας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και ανάλογα με την αξιολόγηση της σοβαρότητας των αποκλίσεων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, 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η Επιχείρηση  θα οδηγείται σε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 φορολογικό έλεγχο και επιβολή κυρώσεων</a:t>
            </a:r>
            <a:endParaRPr lang="el-GR" sz="2000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29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2094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Παρουσίαση </a:t>
            </a:r>
            <a:r>
              <a:rPr lang="en-US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Ηλεκτρονικών Βιβλίων ΑΑΔΕ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43472" y="4149080"/>
            <a:ext cx="9793086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01 Αυγούστου 2019 τα Ηλεκτρονικά Βιβλία της ΑΑΔΕ  είναι γεγονός, παρουσιαστήκαν από τον Διοικητή της  ΑΑΔΕ και ανακοινώθηκαν από τον Υπουργό Οικονομικών. </a:t>
            </a: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Τα Ηλεκτρονικά Βιβλία ΑΑΔΕ τέθηκαν από 01/08/2019 σε δημόσια διαβούλευση για τις παρατηρήσεις των φορέων της ελληνικής οικονομίας στο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mydata.comments@aade.gr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.</a:t>
            </a: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Από 01/10/2020 τέθηκαν σε πιλοτική λειτουργεία με τη συμμετοχή των επιχειρήσεων χωρίς κυρώσεις και έναρξη παραγωγικής λειτουργίας από 01/01/2021 με ανοχές για εκπαίδευση και ενημέρωση μέσω του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mydata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support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@aade.gr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.</a:t>
            </a: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endParaRPr lang="el-GR" sz="20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3</a:t>
            </a:fld>
            <a:endParaRPr lang="el-GR" dirty="0"/>
          </a:p>
        </p:txBody>
      </p:sp>
      <p:pic>
        <p:nvPicPr>
          <p:cNvPr id="11" name="Εικόνα 10" descr="staikouras_vezyropoulos_pitsilis">
            <a:extLst>
              <a:ext uri="{FF2B5EF4-FFF2-40B4-BE49-F238E27FC236}">
                <a16:creationId xmlns:a16="http://schemas.microsoft.com/office/drawing/2014/main" xmlns="" id="{A2D689F4-07AB-4B43-9B68-99FE80063BF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463" y="1712068"/>
            <a:ext cx="6048673" cy="23018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0934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Δίμηνο Εναρμόνισης Δηλώσεων και Λογιστικής Επιχειρήσεων με τα Ηλεκτρονικά Βιβλία</a:t>
            </a:r>
          </a:p>
        </p:txBody>
      </p:sp>
      <p:pic>
        <p:nvPicPr>
          <p:cNvPr id="41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07403" y="1700808"/>
            <a:ext cx="4760806" cy="76944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noAutofit/>
          </a:bodyPr>
          <a:lstStyle/>
          <a:p>
            <a:r>
              <a:rPr lang="el-GR" sz="1900" b="1" dirty="0">
                <a:solidFill>
                  <a:schemeClr val="bg1"/>
                </a:solidFill>
                <a:latin typeface="Candara" panose="020E0502030303020204" pitchFamily="34" charset="0"/>
              </a:rPr>
              <a:t>για τις Δηλώσεις ΦΠΑ, </a:t>
            </a:r>
            <a:r>
              <a:rPr lang="el-GR" sz="1900" b="1" dirty="0" err="1">
                <a:solidFill>
                  <a:schemeClr val="bg1"/>
                </a:solidFill>
                <a:latin typeface="Candara" panose="020E0502030303020204" pitchFamily="34" charset="0"/>
              </a:rPr>
              <a:t>Παρακρατούμενων</a:t>
            </a:r>
            <a:r>
              <a:rPr lang="el-GR" sz="1900" b="1" dirty="0">
                <a:solidFill>
                  <a:schemeClr val="bg1"/>
                </a:solidFill>
                <a:latin typeface="Candara" panose="020E0502030303020204" pitchFamily="34" charset="0"/>
              </a:rPr>
              <a:t> Φόρων, Χαρτοσήμου, </a:t>
            </a:r>
            <a:r>
              <a:rPr lang="el-GR" sz="1900" b="1" dirty="0" err="1">
                <a:solidFill>
                  <a:schemeClr val="bg1"/>
                </a:solidFill>
                <a:latin typeface="Candara" panose="020E0502030303020204" pitchFamily="34" charset="0"/>
              </a:rPr>
              <a:t>κλπ</a:t>
            </a:r>
            <a:endParaRPr lang="el-GR" sz="19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07403" y="2717868"/>
            <a:ext cx="1612542" cy="6939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1</a:t>
            </a:r>
            <a:r>
              <a:rPr lang="el-GR" sz="2000" b="1" baseline="30000" dirty="0">
                <a:solidFill>
                  <a:srgbClr val="002060"/>
                </a:solidFill>
                <a:latin typeface="Candara" panose="020E0502030303020204" pitchFamily="34" charset="0"/>
              </a:rPr>
              <a:t>ο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 Τρίμηνο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107403" y="3663146"/>
            <a:ext cx="1612542" cy="6939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2</a:t>
            </a:r>
            <a:r>
              <a:rPr lang="el-GR" sz="2000" b="1" baseline="30000" dirty="0">
                <a:solidFill>
                  <a:srgbClr val="002060"/>
                </a:solidFill>
                <a:latin typeface="Candara" panose="020E0502030303020204" pitchFamily="34" charset="0"/>
              </a:rPr>
              <a:t>ο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 Τρίμηνο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107403" y="4599250"/>
            <a:ext cx="1612542" cy="6939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3</a:t>
            </a:r>
            <a:r>
              <a:rPr lang="el-GR" sz="2000" b="1" baseline="30000" dirty="0">
                <a:solidFill>
                  <a:srgbClr val="002060"/>
                </a:solidFill>
                <a:latin typeface="Candara" panose="020E0502030303020204" pitchFamily="34" charset="0"/>
              </a:rPr>
              <a:t>ο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 Τρίμηνο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107403" y="5543364"/>
            <a:ext cx="1612542" cy="6939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4</a:t>
            </a:r>
            <a:r>
              <a:rPr lang="el-GR" sz="2000" b="1" baseline="30000" dirty="0">
                <a:solidFill>
                  <a:srgbClr val="002060"/>
                </a:solidFill>
                <a:latin typeface="Candara" panose="020E0502030303020204" pitchFamily="34" charset="0"/>
              </a:rPr>
              <a:t>ο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 Τρίμηνο</a:t>
            </a:r>
          </a:p>
        </p:txBody>
      </p:sp>
      <p:sp>
        <p:nvSpPr>
          <p:cNvPr id="50" name="Ορθογώνιο 65"/>
          <p:cNvSpPr/>
          <p:nvPr/>
        </p:nvSpPr>
        <p:spPr>
          <a:xfrm>
            <a:off x="3074013" y="2718025"/>
            <a:ext cx="2796545" cy="692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από 1/5 έως 30/06 </a:t>
            </a:r>
          </a:p>
        </p:txBody>
      </p:sp>
      <p:sp>
        <p:nvSpPr>
          <p:cNvPr id="51" name="Ορθογώνιο 72"/>
          <p:cNvSpPr/>
          <p:nvPr/>
        </p:nvSpPr>
        <p:spPr>
          <a:xfrm>
            <a:off x="3074013" y="3661882"/>
            <a:ext cx="2796545" cy="692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από 1/8 έως 30/09 </a:t>
            </a:r>
          </a:p>
        </p:txBody>
      </p:sp>
      <p:sp>
        <p:nvSpPr>
          <p:cNvPr id="52" name="Ορθογώνιο 73"/>
          <p:cNvSpPr/>
          <p:nvPr/>
        </p:nvSpPr>
        <p:spPr>
          <a:xfrm>
            <a:off x="3071665" y="4603714"/>
            <a:ext cx="2796545" cy="692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από 1/11 έως 31/12 </a:t>
            </a:r>
          </a:p>
        </p:txBody>
      </p:sp>
      <p:sp>
        <p:nvSpPr>
          <p:cNvPr id="53" name="Ορθογώνιο 77"/>
          <p:cNvSpPr/>
          <p:nvPr/>
        </p:nvSpPr>
        <p:spPr>
          <a:xfrm>
            <a:off x="3071664" y="5543521"/>
            <a:ext cx="2796545" cy="692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από 1/02 έως 31/03 επόμενου Φορολογικού  Έτους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744072" y="1702154"/>
            <a:ext cx="4350084" cy="768096"/>
          </a:xfrm>
          <a:prstGeom prst="rect">
            <a:avLst/>
          </a:prstGeom>
          <a:solidFill>
            <a:srgbClr val="3A5818"/>
          </a:solidFill>
        </p:spPr>
        <p:txBody>
          <a:bodyPr wrap="none" anchor="ctr">
            <a:noAutofit/>
          </a:bodyPr>
          <a:lstStyle/>
          <a:p>
            <a:pPr algn="ctr"/>
            <a:r>
              <a:rPr lang="el-GR" sz="1900" b="1" dirty="0">
                <a:solidFill>
                  <a:schemeClr val="bg1"/>
                </a:solidFill>
                <a:latin typeface="Candara" panose="020E0502030303020204" pitchFamily="34" charset="0"/>
              </a:rPr>
              <a:t>για τις Δηλώσεις Φόρου Εισοδήματος</a:t>
            </a:r>
          </a:p>
        </p:txBody>
      </p:sp>
      <p:sp>
        <p:nvSpPr>
          <p:cNvPr id="55" name="Ορθογώνιο 29"/>
          <p:cNvSpPr/>
          <p:nvPr/>
        </p:nvSpPr>
        <p:spPr>
          <a:xfrm>
            <a:off x="6755904" y="2924944"/>
            <a:ext cx="4338252" cy="783140"/>
          </a:xfrm>
          <a:prstGeom prst="rect">
            <a:avLst/>
          </a:prstGeom>
          <a:solidFill>
            <a:srgbClr val="92D050"/>
          </a:solidFill>
        </p:spPr>
        <p:txBody>
          <a:bodyPr wrap="square" anchor="ctr">
            <a:noAutofit/>
          </a:bodyPr>
          <a:lstStyle/>
          <a:p>
            <a:r>
              <a:rPr lang="el-GR" sz="1600" dirty="0">
                <a:solidFill>
                  <a:srgbClr val="002060"/>
                </a:solidFill>
                <a:latin typeface="Candara" panose="020E0502030303020204" pitchFamily="34" charset="0"/>
              </a:rPr>
              <a:t>εντός των επόμενων 2 μηνών από τη λήξη της προθεσμίας υποβολής της δήλωσης</a:t>
            </a:r>
          </a:p>
        </p:txBody>
      </p:sp>
      <p:sp>
        <p:nvSpPr>
          <p:cNvPr id="56" name="Ορθογώνιο 29"/>
          <p:cNvSpPr/>
          <p:nvPr/>
        </p:nvSpPr>
        <p:spPr>
          <a:xfrm>
            <a:off x="6727279" y="4363900"/>
            <a:ext cx="4338252" cy="193899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l-GR" sz="2000" b="1" dirty="0">
                <a:solidFill>
                  <a:srgbClr val="C00000"/>
                </a:solidFill>
                <a:latin typeface="Candara" panose="020E0502030303020204" pitchFamily="34" charset="0"/>
              </a:rPr>
              <a:t>ΠΡΟΣΟΧΗ: </a:t>
            </a:r>
            <a:r>
              <a:rPr lang="el-GR" sz="2000" dirty="0">
                <a:solidFill>
                  <a:srgbClr val="C00000"/>
                </a:solidFill>
                <a:latin typeface="Candara" panose="020E0502030303020204" pitchFamily="34" charset="0"/>
              </a:rPr>
              <a:t>Ενέργειες που θα γίνουν εντός του Διμήνου Εναρμόνισης </a:t>
            </a:r>
            <a:r>
              <a:rPr lang="el-GR" sz="2000" b="1" dirty="0">
                <a:solidFill>
                  <a:srgbClr val="C00000"/>
                </a:solidFill>
                <a:latin typeface="Candara" panose="020E0502030303020204" pitchFamily="34" charset="0"/>
              </a:rPr>
              <a:t>δεν απαλλάσσονται από τις κυρώσεις</a:t>
            </a:r>
            <a:r>
              <a:rPr lang="el-GR" sz="2000" dirty="0">
                <a:solidFill>
                  <a:srgbClr val="C00000"/>
                </a:solidFill>
                <a:latin typeface="Candara" panose="020E0502030303020204" pitchFamily="34" charset="0"/>
              </a:rPr>
              <a:t> του Κώδικα Φορολογικής Διαδικασίας, εφόσον είναι εκπρόθεσμες κατά το νόμο.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30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966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7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25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2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CFC40F91-88EA-4DE5-8F80-3B5C7AAAEC48}"/>
              </a:ext>
            </a:extLst>
          </p:cNvPr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Συμφωνία / Δικαιολογημένη - Αδικαιολόγητη Ασυμφωνία, μετά την πάροδο της δίμηνης προθεσμίας</a:t>
            </a: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BD978307-0DC9-4075-A377-2DD19B982916}"/>
              </a:ext>
            </a:extLst>
          </p:cNvPr>
          <p:cNvSpPr txBox="1"/>
          <p:nvPr/>
        </p:nvSpPr>
        <p:spPr>
          <a:xfrm>
            <a:off x="1152938" y="4365104"/>
            <a:ext cx="2013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solidFill>
                  <a:schemeClr val="tx2"/>
                </a:solidFill>
                <a:latin typeface="Candara" panose="020E0502030303020204" pitchFamily="34" charset="0"/>
              </a:rPr>
              <a:t>ανάλογα με την απόκλιση</a:t>
            </a:r>
          </a:p>
        </p:txBody>
      </p:sp>
      <p:sp>
        <p:nvSpPr>
          <p:cNvPr id="79" name="Στρογγυλεμένο ορθογώνιο 63">
            <a:extLst>
              <a:ext uri="{FF2B5EF4-FFF2-40B4-BE49-F238E27FC236}">
                <a16:creationId xmlns:a16="http://schemas.microsoft.com/office/drawing/2014/main" xmlns="" id="{509E58CD-78C0-4C20-832F-93DC9A76F80F}"/>
              </a:ext>
            </a:extLst>
          </p:cNvPr>
          <p:cNvSpPr/>
          <p:nvPr/>
        </p:nvSpPr>
        <p:spPr>
          <a:xfrm>
            <a:off x="1149240" y="4797152"/>
            <a:ext cx="2020792" cy="414203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Υψηλού Κινδύνου</a:t>
            </a:r>
          </a:p>
        </p:txBody>
      </p:sp>
      <p:sp>
        <p:nvSpPr>
          <p:cNvPr id="80" name="Στρογγυλεμένο ορθογώνιο 64">
            <a:extLst>
              <a:ext uri="{FF2B5EF4-FFF2-40B4-BE49-F238E27FC236}">
                <a16:creationId xmlns:a16="http://schemas.microsoft.com/office/drawing/2014/main" xmlns="" id="{AC729A66-9A4F-4681-8D84-AC135C6E061D}"/>
              </a:ext>
            </a:extLst>
          </p:cNvPr>
          <p:cNvSpPr/>
          <p:nvPr/>
        </p:nvSpPr>
        <p:spPr>
          <a:xfrm>
            <a:off x="1146372" y="5331601"/>
            <a:ext cx="2020792" cy="41420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Μεσαίου Κινδύνου</a:t>
            </a:r>
          </a:p>
        </p:txBody>
      </p:sp>
      <p:cxnSp>
        <p:nvCxnSpPr>
          <p:cNvPr id="83" name="Γωνιακή σύνδεση 67">
            <a:extLst>
              <a:ext uri="{FF2B5EF4-FFF2-40B4-BE49-F238E27FC236}">
                <a16:creationId xmlns:a16="http://schemas.microsoft.com/office/drawing/2014/main" xmlns="" id="{2F273894-343D-4FFF-B4FD-186D7EC71121}"/>
              </a:ext>
            </a:extLst>
          </p:cNvPr>
          <p:cNvCxnSpPr/>
          <p:nvPr/>
        </p:nvCxnSpPr>
        <p:spPr>
          <a:xfrm>
            <a:off x="3400243" y="5589240"/>
            <a:ext cx="1113623" cy="440145"/>
          </a:xfrm>
          <a:prstGeom prst="bentConnector3">
            <a:avLst>
              <a:gd name="adj1" fmla="val 50000"/>
            </a:avLst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5" name="Στρογγυλεμένο ορθογώνιο 68">
            <a:extLst>
              <a:ext uri="{FF2B5EF4-FFF2-40B4-BE49-F238E27FC236}">
                <a16:creationId xmlns:a16="http://schemas.microsoft.com/office/drawing/2014/main" xmlns="" id="{DFDC8536-5D62-4B9D-AE63-9CB79CD8F29A}"/>
              </a:ext>
            </a:extLst>
          </p:cNvPr>
          <p:cNvSpPr/>
          <p:nvPr/>
        </p:nvSpPr>
        <p:spPr>
          <a:xfrm>
            <a:off x="4727848" y="5756123"/>
            <a:ext cx="1714286" cy="512064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latin typeface="Candara" panose="020E0502030303020204" pitchFamily="34" charset="0"/>
              </a:rPr>
              <a:t>Συμμόρφωση</a:t>
            </a:r>
          </a:p>
        </p:txBody>
      </p:sp>
      <p:sp>
        <p:nvSpPr>
          <p:cNvPr id="86" name="Στρογγυλεμένο ορθογώνιο 69">
            <a:extLst>
              <a:ext uri="{FF2B5EF4-FFF2-40B4-BE49-F238E27FC236}">
                <a16:creationId xmlns:a16="http://schemas.microsoft.com/office/drawing/2014/main" xmlns="" id="{EF1275D9-2100-4855-BE0A-ADA3D9A91AC0}"/>
              </a:ext>
            </a:extLst>
          </p:cNvPr>
          <p:cNvSpPr/>
          <p:nvPr/>
        </p:nvSpPr>
        <p:spPr>
          <a:xfrm>
            <a:off x="7101033" y="5733256"/>
            <a:ext cx="3171431" cy="512064"/>
          </a:xfrm>
          <a:prstGeom prst="roundRect">
            <a:avLst>
              <a:gd name="adj" fmla="val 0"/>
            </a:avLst>
          </a:prstGeom>
          <a:solidFill>
            <a:schemeClr val="accent3">
              <a:lumMod val="50000"/>
            </a:schemeClr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l-GR" sz="2000" b="1" dirty="0">
                <a:latin typeface="Candara" panose="020E0502030303020204" pitchFamily="34" charset="0"/>
              </a:rPr>
              <a:t>Έλεγχος</a:t>
            </a:r>
          </a:p>
        </p:txBody>
      </p:sp>
      <p:cxnSp>
        <p:nvCxnSpPr>
          <p:cNvPr id="87" name="Ευθύγραμμο βέλος σύνδεσης 86">
            <a:extLst>
              <a:ext uri="{FF2B5EF4-FFF2-40B4-BE49-F238E27FC236}">
                <a16:creationId xmlns:a16="http://schemas.microsoft.com/office/drawing/2014/main" xmlns="" id="{F82DDC8B-6E39-407E-B4EE-3640AF076264}"/>
              </a:ext>
            </a:extLst>
          </p:cNvPr>
          <p:cNvCxnSpPr/>
          <p:nvPr/>
        </p:nvCxnSpPr>
        <p:spPr>
          <a:xfrm>
            <a:off x="6528048" y="6022510"/>
            <a:ext cx="33832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0" name="Ευθύγραμμο βέλος σύνδεσης 89">
            <a:extLst>
              <a:ext uri="{FF2B5EF4-FFF2-40B4-BE49-F238E27FC236}">
                <a16:creationId xmlns:a16="http://schemas.microsoft.com/office/drawing/2014/main" xmlns="" id="{41647DB6-603E-4A9D-8C59-7800ED8D54E7}"/>
              </a:ext>
            </a:extLst>
          </p:cNvPr>
          <p:cNvCxnSpPr/>
          <p:nvPr/>
        </p:nvCxnSpPr>
        <p:spPr>
          <a:xfrm>
            <a:off x="7176120" y="2030448"/>
            <a:ext cx="53898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7" name="Επεξήγηση με γραμμή 1 (γραμμή έμφασης και περιγράμματος) 33">
            <a:extLst>
              <a:ext uri="{FF2B5EF4-FFF2-40B4-BE49-F238E27FC236}">
                <a16:creationId xmlns:a16="http://schemas.microsoft.com/office/drawing/2014/main" xmlns="" id="{0A824BC1-0117-464F-A38D-64439AB57EEE}"/>
              </a:ext>
            </a:extLst>
          </p:cNvPr>
          <p:cNvSpPr/>
          <p:nvPr/>
        </p:nvSpPr>
        <p:spPr>
          <a:xfrm>
            <a:off x="9065747" y="3181712"/>
            <a:ext cx="2070813" cy="1036409"/>
          </a:xfrm>
          <a:prstGeom prst="accentBorderCallout1">
            <a:avLst>
              <a:gd name="adj1" fmla="val 46498"/>
              <a:gd name="adj2" fmla="val -7524"/>
              <a:gd name="adj3" fmla="val 112500"/>
              <a:gd name="adj4" fmla="val -38333"/>
            </a:avLst>
          </a:prstGeom>
          <a:solidFill>
            <a:srgbClr val="2F2FFF"/>
          </a:solidFill>
          <a:ln cap="flat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latin typeface="Candara" panose="020E0502030303020204" pitchFamily="34" charset="0"/>
              </a:rPr>
              <a:t>Συμφωνία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302092CA-08F3-4B89-BD11-372458614173}"/>
              </a:ext>
            </a:extLst>
          </p:cNvPr>
          <p:cNvSpPr txBox="1"/>
          <p:nvPr/>
        </p:nvSpPr>
        <p:spPr>
          <a:xfrm>
            <a:off x="7811794" y="1586392"/>
            <a:ext cx="3828820" cy="8874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lIns="182880" tIns="182880" rIns="182880" bIns="182880" rtlCol="0" anchor="ctr" anchorCtr="0">
            <a:noAutofit/>
          </a:bodyPr>
          <a:lstStyle/>
          <a:p>
            <a:r>
              <a:rPr lang="el-GR" dirty="0">
                <a:solidFill>
                  <a:schemeClr val="tx2"/>
                </a:solidFill>
                <a:latin typeface="Candara" panose="020E0502030303020204" pitchFamily="34" charset="0"/>
              </a:rPr>
              <a:t>Ενέργειες εξομάλυνσης διαφορών και τελικής Συμφωνίας </a:t>
            </a:r>
          </a:p>
        </p:txBody>
      </p:sp>
      <p:pic>
        <p:nvPicPr>
          <p:cNvPr id="25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Στρογγυλεμένο ορθογώνιο 65">
            <a:extLst>
              <a:ext uri="{FF2B5EF4-FFF2-40B4-BE49-F238E27FC236}">
                <a16:creationId xmlns:a16="http://schemas.microsoft.com/office/drawing/2014/main" xmlns="" id="{8209BAA3-F19F-4EF9-8E63-CC77672F231C}"/>
              </a:ext>
            </a:extLst>
          </p:cNvPr>
          <p:cNvSpPr/>
          <p:nvPr/>
        </p:nvSpPr>
        <p:spPr>
          <a:xfrm>
            <a:off x="1143504" y="5895117"/>
            <a:ext cx="2020792" cy="414203"/>
          </a:xfrm>
          <a:prstGeom prst="roundRect">
            <a:avLst>
              <a:gd name="adj" fmla="val 0"/>
            </a:avLst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Χαμηλού Κινδύνου</a:t>
            </a:r>
          </a:p>
        </p:txBody>
      </p:sp>
      <p:sp>
        <p:nvSpPr>
          <p:cNvPr id="95" name="Επεξήγηση με γραμμή 1 (γραμμή έμφασης και περιγράμματος) 93">
            <a:extLst>
              <a:ext uri="{FF2B5EF4-FFF2-40B4-BE49-F238E27FC236}">
                <a16:creationId xmlns:a16="http://schemas.microsoft.com/office/drawing/2014/main" xmlns="" id="{5E6AAC46-FB21-432A-9CA2-8111BD064772}"/>
              </a:ext>
            </a:extLst>
          </p:cNvPr>
          <p:cNvSpPr/>
          <p:nvPr/>
        </p:nvSpPr>
        <p:spPr>
          <a:xfrm>
            <a:off x="5159896" y="1587071"/>
            <a:ext cx="1993689" cy="886755"/>
          </a:xfrm>
          <a:prstGeom prst="accentBorderCallout1">
            <a:avLst>
              <a:gd name="adj1" fmla="val 53732"/>
              <a:gd name="adj2" fmla="val -5666"/>
              <a:gd name="adj3" fmla="val 170221"/>
              <a:gd name="adj4" fmla="val -23221"/>
            </a:avLst>
          </a:prstGeom>
          <a:solidFill>
            <a:srgbClr val="B1AB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ctr"/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Δικαιολογημένη Ασυμφωνία</a:t>
            </a:r>
          </a:p>
        </p:txBody>
      </p:sp>
      <p:sp>
        <p:nvSpPr>
          <p:cNvPr id="76" name="Επεξήγηση με γραμμή 1 (γραμμή έμφασης) 60">
            <a:extLst>
              <a:ext uri="{FF2B5EF4-FFF2-40B4-BE49-F238E27FC236}">
                <a16:creationId xmlns:a16="http://schemas.microsoft.com/office/drawing/2014/main" xmlns="" id="{82DB4083-6796-4703-85C2-DC2D6BE3B8DE}"/>
              </a:ext>
            </a:extLst>
          </p:cNvPr>
          <p:cNvSpPr/>
          <p:nvPr/>
        </p:nvSpPr>
        <p:spPr>
          <a:xfrm>
            <a:off x="1139992" y="3182112"/>
            <a:ext cx="2075688" cy="1033272"/>
          </a:xfrm>
          <a:prstGeom prst="accentCallout1">
            <a:avLst>
              <a:gd name="adj1" fmla="val 35086"/>
              <a:gd name="adj2" fmla="val 104518"/>
              <a:gd name="adj3" fmla="val 133192"/>
              <a:gd name="adj4" fmla="val 152991"/>
            </a:avLst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latin typeface="Candara" panose="020E0502030303020204" pitchFamily="34" charset="0"/>
              </a:rPr>
              <a:t>Αδικαιολόγητη Ασυμφωνία</a:t>
            </a:r>
          </a:p>
        </p:txBody>
      </p:sp>
      <p:cxnSp>
        <p:nvCxnSpPr>
          <p:cNvPr id="44" name="Ευθύγραμμο βέλος σύνδεσης 89">
            <a:extLst>
              <a:ext uri="{FF2B5EF4-FFF2-40B4-BE49-F238E27FC236}">
                <a16:creationId xmlns:a16="http://schemas.microsoft.com/office/drawing/2014/main" xmlns="" id="{41647DB6-603E-4A9D-8C59-7800ED8D54E7}"/>
              </a:ext>
            </a:extLst>
          </p:cNvPr>
          <p:cNvCxnSpPr/>
          <p:nvPr/>
        </p:nvCxnSpPr>
        <p:spPr>
          <a:xfrm rot="5400000">
            <a:off x="9831660" y="2771030"/>
            <a:ext cx="538988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Right Bracket 2"/>
          <p:cNvSpPr/>
          <p:nvPr/>
        </p:nvSpPr>
        <p:spPr>
          <a:xfrm>
            <a:off x="3259994" y="4932375"/>
            <a:ext cx="143117" cy="1287696"/>
          </a:xfrm>
          <a:prstGeom prst="rightBracke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latin typeface="Candara" panose="020E0502030303020204" pitchFamily="34" charset="0"/>
            </a:endParaRPr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7070929"/>
              </p:ext>
            </p:extLst>
          </p:nvPr>
        </p:nvGraphicFramePr>
        <p:xfrm>
          <a:off x="3400243" y="2485693"/>
          <a:ext cx="6042012" cy="3362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31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229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7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16" presetClass="entr" presetSubtype="2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78" grpId="0"/>
      <p:bldP spid="79" grpId="0" animBg="1"/>
      <p:bldP spid="80" grpId="0" animBg="1"/>
      <p:bldP spid="85" grpId="0" animBg="1"/>
      <p:bldP spid="86" grpId="0" animBg="1"/>
      <p:bldP spid="97" grpId="0" animBg="1"/>
      <p:bldP spid="100" grpId="0" animBg="1"/>
      <p:bldP spid="81" grpId="0" animBg="1"/>
      <p:bldP spid="95" grpId="0" animBg="1"/>
      <p:bldP spid="76" grpId="0" animBg="1"/>
      <p:bldP spid="3" grpId="0" animBg="1"/>
      <p:bldGraphic spid="21" grpId="0">
        <p:bldAsOne/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κάνει η Επιχείρηση κατά την υποβολή των δηλώσεων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1055440" y="1628800"/>
            <a:ext cx="10585174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Η Επιχείρηση υποβάλλει τις δηλώσεις της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με βάση τα δεδομένα που τηρεί στα λογιστικά της αρχεία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Ως προς τα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έσοδά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της,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είναι αναγκαίο να έχει διαβιβάσει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στην πλατφόρμα </a:t>
            </a:r>
            <a:r>
              <a:rPr lang="en-US" sz="1700" dirty="0" err="1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r>
              <a:rPr lang="en-US" sz="1700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τις συνόψεις όλων των Παραστατικών που έχει εκδώσει, ώστε να υπάρχει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συμφωνία μεταξύ των Ηλεκτρονικών Βιβλίων ΑΑΔΕ και των δηλώσεων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Ως προς τα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έξοδά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της, η Επιχείρηση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δηλώνει τα ποσά που τηρεί στη δική της λογιστική.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Μετά τη λήξη της προθεσμίας υποβολής των δηλώσεων, τα ποσά αυτά αντιπαραβάλλονται με τα δεδομένα των Ηλεκτρονικών Βιβλίων ΑΑΔΕ.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Πρακτικά, αν η Επιχείρηση έχει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παραλάβει παραστατικό εξόδου που δεν εμφανίζεται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στο Αναλυτικό Βιβλίο, </a:t>
            </a:r>
            <a:r>
              <a:rPr lang="el-GR" sz="1700" b="1" dirty="0">
                <a:solidFill>
                  <a:srgbClr val="002060"/>
                </a:solidFill>
                <a:latin typeface="Candara" panose="020E0502030303020204" pitchFamily="34" charset="0"/>
              </a:rPr>
              <a:t>δεν εμποδίζεται να συμπεριλάβει το ποσό εξόδου στη δήλωσή της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. Η εναρμόνιση των δεδομένων των δηλώσεων με τα Ηλεκτρονικά Βιβλία ΑΑΔΕ θα γίνει με τη διαδικασία που </a:t>
            </a:r>
            <a:r>
              <a:rPr lang="el-GR" sz="1700" dirty="0" err="1">
                <a:solidFill>
                  <a:srgbClr val="002060"/>
                </a:solidFill>
                <a:latin typeface="Candara" panose="020E0502030303020204" pitchFamily="34" charset="0"/>
              </a:rPr>
              <a:t>περιγράφηκε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παραπάνω.</a:t>
            </a:r>
            <a:endParaRPr lang="en-US" sz="1700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Με τη διασύνδεση που σχεδιάζεται να έχουν τα λογισμικά των επιχειρήσεων με την πλατφόρμα </a:t>
            </a:r>
            <a:r>
              <a:rPr lang="en-US" sz="1700" dirty="0" err="1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, οι </a:t>
            </a:r>
            <a:r>
              <a:rPr lang="en-US" sz="1700" dirty="0">
                <a:solidFill>
                  <a:srgbClr val="002060"/>
                </a:solidFill>
                <a:latin typeface="Candara" panose="020E0502030303020204" pitchFamily="34" charset="0"/>
              </a:rPr>
              <a:t>E</a:t>
            </a:r>
            <a:r>
              <a:rPr lang="el-GR" sz="1700" dirty="0" err="1">
                <a:solidFill>
                  <a:srgbClr val="002060"/>
                </a:solidFill>
                <a:latin typeface="Candara" panose="020E0502030303020204" pitchFamily="34" charset="0"/>
              </a:rPr>
              <a:t>πιχειρήσεις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θα γνωρίζουν από πριν</a:t>
            </a:r>
            <a:r>
              <a:rPr lang="en-US" sz="1700" dirty="0">
                <a:solidFill>
                  <a:srgbClr val="002060"/>
                </a:solidFill>
                <a:latin typeface="Candara" panose="020E0502030303020204" pitchFamily="34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ποια παραστατικά είναι</a:t>
            </a:r>
            <a:r>
              <a:rPr lang="en-US" sz="1700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στο Αναλυτικό Βιβλίο και δεν τα έχουν</a:t>
            </a:r>
            <a:r>
              <a:rPr lang="en-US" sz="1700" dirty="0">
                <a:solidFill>
                  <a:srgbClr val="002060"/>
                </a:solidFill>
                <a:latin typeface="Candara" panose="020E0502030303020204" pitchFamily="34" charset="0"/>
              </a:rPr>
              <a:t>,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για να τα αναζητήσουν από τους εκδότες, </a:t>
            </a:r>
            <a:endParaRPr lang="en-US" sz="1700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ποια παραστατικά έχουν αυτές και δεν βρίσκονται στο Αναλυτικό Βιβλίο</a:t>
            </a:r>
            <a:r>
              <a:rPr lang="en-US" sz="1700" dirty="0">
                <a:solidFill>
                  <a:srgbClr val="002060"/>
                </a:solidFill>
                <a:latin typeface="Candara" panose="020E0502030303020204" pitchFamily="34" charset="0"/>
              </a:rPr>
              <a:t>,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 για να ζητήσουν από τον Εκδότη να τα διαβιβάσει</a:t>
            </a:r>
            <a:r>
              <a:rPr lang="en-US" sz="1700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1700" dirty="0">
                <a:solidFill>
                  <a:srgbClr val="002060"/>
                </a:solidFill>
                <a:latin typeface="Candara" panose="020E0502030303020204" pitchFamily="34" charset="0"/>
              </a:rPr>
              <a:t>στην πλατφόρμα </a:t>
            </a:r>
            <a:r>
              <a:rPr lang="en-US" sz="1700" dirty="0" err="1">
                <a:solidFill>
                  <a:srgbClr val="002060"/>
                </a:solidFill>
                <a:latin typeface="Candara" panose="020E0502030303020204" pitchFamily="34" charset="0"/>
              </a:rPr>
              <a:t>myDATA</a:t>
            </a:r>
            <a:endParaRPr lang="el-GR" sz="17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32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2184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413341" y="908720"/>
            <a:ext cx="11227273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Έναρξη Παραγωγικής Λειτουργίας Πλατφόρμας </a:t>
            </a:r>
            <a:r>
              <a:rPr lang="en-US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endParaRPr lang="el-GR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pic>
        <p:nvPicPr>
          <p:cNvPr id="10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33</a:t>
            </a:fld>
            <a:endParaRPr lang="el-GR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xmlns="" id="{27ED7AD4-4171-41D5-B5E0-4441381461CB}"/>
              </a:ext>
            </a:extLst>
          </p:cNvPr>
          <p:cNvSpPr/>
          <p:nvPr/>
        </p:nvSpPr>
        <p:spPr>
          <a:xfrm>
            <a:off x="442033" y="1442819"/>
            <a:ext cx="773253" cy="77724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1</a:t>
            </a:r>
            <a:endParaRPr lang="en-US" sz="3600" dirty="0">
              <a:latin typeface="Bahnschrift SemiBold" panose="020B0502040204020203" pitchFamily="34" charset="0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xmlns="" id="{5F78B87A-AAA7-4524-A724-D70FF5C56894}"/>
              </a:ext>
            </a:extLst>
          </p:cNvPr>
          <p:cNvSpPr/>
          <p:nvPr/>
        </p:nvSpPr>
        <p:spPr>
          <a:xfrm>
            <a:off x="442032" y="2482984"/>
            <a:ext cx="777240" cy="7772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2</a:t>
            </a:r>
            <a:endParaRPr lang="en-US" sz="3600" dirty="0">
              <a:latin typeface="Bahnschrift SemiBold" panose="020B0502040204020203" pitchFamily="34" charset="0"/>
            </a:endParaRP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xmlns="" id="{1FC53E65-17F5-40AF-94C9-DDEADD030B05}"/>
              </a:ext>
            </a:extLst>
          </p:cNvPr>
          <p:cNvSpPr/>
          <p:nvPr/>
        </p:nvSpPr>
        <p:spPr>
          <a:xfrm>
            <a:off x="442062" y="3495302"/>
            <a:ext cx="774803" cy="777240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3</a:t>
            </a:r>
            <a:endParaRPr lang="en-US" sz="3600" dirty="0">
              <a:latin typeface="Bahnschrift SemiBold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95A1884-3621-4780-ADB4-62CD22B75AAA}"/>
              </a:ext>
            </a:extLst>
          </p:cNvPr>
          <p:cNvSpPr txBox="1"/>
          <p:nvPr/>
        </p:nvSpPr>
        <p:spPr>
          <a:xfrm>
            <a:off x="1559496" y="1426488"/>
            <a:ext cx="10081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>
                <a:solidFill>
                  <a:schemeClr val="tx2"/>
                </a:solidFill>
              </a:rPr>
              <a:t>Από </a:t>
            </a:r>
            <a:r>
              <a:rPr lang="en-US" sz="2000" b="1" dirty="0">
                <a:solidFill>
                  <a:schemeClr val="tx2"/>
                </a:solidFill>
              </a:rPr>
              <a:t>20/07/2020 </a:t>
            </a:r>
            <a:r>
              <a:rPr lang="el-GR" sz="2000" dirty="0">
                <a:solidFill>
                  <a:schemeClr val="tx2"/>
                </a:solidFill>
              </a:rPr>
              <a:t>διαβιβάζονται υποχρεωτικά δεδομένα Σύνοψης Εσόδων &amp; Εξόδων Αυτοτιμολόγησης μέσω Παρόχων Υπηρεσιών Ηλεκτρονικής Τιμολόγησης 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endParaRPr lang="el-GR" sz="2000" dirty="0">
              <a:solidFill>
                <a:schemeClr val="tx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D1B8B81-61DD-48F9-ADD1-A6C2871E5FFD}"/>
              </a:ext>
            </a:extLst>
          </p:cNvPr>
          <p:cNvSpPr txBox="1"/>
          <p:nvPr/>
        </p:nvSpPr>
        <p:spPr>
          <a:xfrm>
            <a:off x="1579280" y="2390472"/>
            <a:ext cx="100613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>
                <a:solidFill>
                  <a:schemeClr val="tx2"/>
                </a:solidFill>
              </a:rPr>
              <a:t>Από 01</a:t>
            </a:r>
            <a:r>
              <a:rPr lang="en-US" sz="2000" b="1" dirty="0">
                <a:solidFill>
                  <a:schemeClr val="tx2"/>
                </a:solidFill>
              </a:rPr>
              <a:t>/</a:t>
            </a:r>
            <a:r>
              <a:rPr lang="el-GR" sz="2000" b="1" dirty="0">
                <a:solidFill>
                  <a:schemeClr val="tx2"/>
                </a:solidFill>
              </a:rPr>
              <a:t>10</a:t>
            </a:r>
            <a:r>
              <a:rPr lang="en-US" sz="2000" b="1" dirty="0">
                <a:solidFill>
                  <a:schemeClr val="tx2"/>
                </a:solidFill>
              </a:rPr>
              <a:t>/2020 </a:t>
            </a:r>
            <a:r>
              <a:rPr lang="el-GR" sz="2000" b="1" dirty="0">
                <a:solidFill>
                  <a:schemeClr val="tx2"/>
                </a:solidFill>
              </a:rPr>
              <a:t>δύνανται</a:t>
            </a:r>
            <a:r>
              <a:rPr lang="el-GR" sz="2000" dirty="0">
                <a:solidFill>
                  <a:schemeClr val="tx2"/>
                </a:solidFill>
              </a:rPr>
              <a:t> να διαβιβάζονται δεδομένα Σύνοψης – Χαρακτηρισμού Εσόδων &amp; Εξόδων από τα υπόλοιπα κανάλια διαβίβασης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l-GR" sz="2000" dirty="0">
                <a:solidFill>
                  <a:schemeClr val="tx2"/>
                </a:solidFill>
              </a:rPr>
              <a:t>και από </a:t>
            </a:r>
            <a:r>
              <a:rPr lang="el-GR" sz="2000" b="1" dirty="0">
                <a:solidFill>
                  <a:schemeClr val="tx2"/>
                </a:solidFill>
                <a:highlight>
                  <a:srgbClr val="00FFFF"/>
                </a:highlight>
              </a:rPr>
              <a:t>01/01/2021</a:t>
            </a:r>
            <a:r>
              <a:rPr lang="el-GR" sz="2000" dirty="0">
                <a:solidFill>
                  <a:schemeClr val="tx2"/>
                </a:solidFill>
                <a:highlight>
                  <a:srgbClr val="00FFFF"/>
                </a:highlight>
              </a:rPr>
              <a:t> διαβιβάζονται </a:t>
            </a:r>
            <a:r>
              <a:rPr lang="el-GR" sz="2000" b="1" dirty="0">
                <a:solidFill>
                  <a:schemeClr val="tx2"/>
                </a:solidFill>
                <a:highlight>
                  <a:srgbClr val="00FFFF"/>
                </a:highlight>
              </a:rPr>
              <a:t>υποχρεωτικά</a:t>
            </a:r>
            <a:r>
              <a:rPr lang="el-GR" sz="2000" dirty="0">
                <a:solidFill>
                  <a:schemeClr val="tx2"/>
                </a:solidFill>
                <a:highlight>
                  <a:srgbClr val="00FFFF"/>
                </a:highlight>
              </a:rPr>
              <a:t> τα ως άνω δεδομένα που εκδίδονται από την ημερομηνία αυτή και μετά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7CB80EB-C861-4DEA-9EB2-D04A020D6AB7}"/>
              </a:ext>
            </a:extLst>
          </p:cNvPr>
          <p:cNvSpPr txBox="1"/>
          <p:nvPr/>
        </p:nvSpPr>
        <p:spPr>
          <a:xfrm>
            <a:off x="1538208" y="3408223"/>
            <a:ext cx="100613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>
                <a:solidFill>
                  <a:schemeClr val="tx2"/>
                </a:solidFill>
              </a:rPr>
              <a:t>Έως 28/02/2021 </a:t>
            </a:r>
            <a:r>
              <a:rPr lang="el-GR" sz="2000" dirty="0">
                <a:solidFill>
                  <a:schemeClr val="tx2"/>
                </a:solidFill>
              </a:rPr>
              <a:t>Διαβιβάσεις Σύνοψης – Χαρακτηρισμού Εσόδων Τιμολόγησης &amp; Εξόδων Αυτοτιμολόγησης για λογιστικά στοιχεία που έχουν εκδοθεί από την 01/10/2020 έως και την 31/12/2020, έκτος από τα δεδομένα που οι οντότητες διαβίβασαν προγενέστερα μέσω Παρόχων Υπηρεσιών Ηλεκτρονικής Τιμολόγησης </a:t>
            </a: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xmlns="" id="{25C5B622-E602-4C45-A112-EE091B4CB911}"/>
              </a:ext>
            </a:extLst>
          </p:cNvPr>
          <p:cNvSpPr/>
          <p:nvPr/>
        </p:nvSpPr>
        <p:spPr>
          <a:xfrm>
            <a:off x="439617" y="4785397"/>
            <a:ext cx="774803" cy="77724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l-GR" sz="3600" dirty="0">
                <a:latin typeface="Bahnschrift SemiBold" panose="020B0502040204020203" pitchFamily="34" charset="0"/>
              </a:rPr>
              <a:t>4</a:t>
            </a:r>
            <a:endParaRPr lang="en-US" sz="3600" dirty="0">
              <a:latin typeface="Bahnschrift SemiBold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07C2092-520B-47BF-A9E5-B7F7AD7617E4}"/>
              </a:ext>
            </a:extLst>
          </p:cNvPr>
          <p:cNvSpPr txBox="1"/>
          <p:nvPr/>
        </p:nvSpPr>
        <p:spPr>
          <a:xfrm>
            <a:off x="1559496" y="4779680"/>
            <a:ext cx="100613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>
                <a:solidFill>
                  <a:schemeClr val="tx2"/>
                </a:solidFill>
              </a:rPr>
              <a:t>Έως 28</a:t>
            </a:r>
            <a:r>
              <a:rPr lang="en-US" sz="2000" b="1" dirty="0">
                <a:solidFill>
                  <a:schemeClr val="tx2"/>
                </a:solidFill>
              </a:rPr>
              <a:t>/</a:t>
            </a:r>
            <a:r>
              <a:rPr lang="el-GR" sz="2000" b="1" dirty="0">
                <a:solidFill>
                  <a:schemeClr val="tx2"/>
                </a:solidFill>
              </a:rPr>
              <a:t>02</a:t>
            </a:r>
            <a:r>
              <a:rPr lang="en-US" sz="2000" b="1" dirty="0">
                <a:solidFill>
                  <a:schemeClr val="tx2"/>
                </a:solidFill>
              </a:rPr>
              <a:t>/202</a:t>
            </a:r>
            <a:r>
              <a:rPr lang="el-GR" sz="2000" b="1" dirty="0">
                <a:solidFill>
                  <a:schemeClr val="tx2"/>
                </a:solidFill>
              </a:rPr>
              <a:t>1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l-GR" sz="2000" dirty="0">
                <a:solidFill>
                  <a:schemeClr val="tx2"/>
                </a:solidFill>
              </a:rPr>
              <a:t>Διαβιβάσεις Σύνοψης – Χαρακτηρισμού Εξόδων &amp; Εσόδων Αυτοτιμολόγησης για λογιστικά στοιχεία που έχουν εκδοθεί από την 01/10/2020 έως και την 31/12/2020, έκτος από τα δεδομένα που οι οντότητες διαβίβασαν προγενέστερα σύμφωνα με την περίπτωση Παρόχων </a:t>
            </a:r>
          </a:p>
        </p:txBody>
      </p:sp>
      <p:grpSp>
        <p:nvGrpSpPr>
          <p:cNvPr id="20" name="Ομάδα 19">
            <a:extLst>
              <a:ext uri="{FF2B5EF4-FFF2-40B4-BE49-F238E27FC236}">
                <a16:creationId xmlns:a16="http://schemas.microsoft.com/office/drawing/2014/main" xmlns="" id="{41201BE0-0CDD-4E2B-BAA9-D8E539E3D41E}"/>
              </a:ext>
            </a:extLst>
          </p:cNvPr>
          <p:cNvGrpSpPr/>
          <p:nvPr/>
        </p:nvGrpSpPr>
        <p:grpSpPr>
          <a:xfrm>
            <a:off x="3509683" y="5954741"/>
            <a:ext cx="5034587" cy="648824"/>
            <a:chOff x="7562671" y="1548651"/>
            <a:chExt cx="5034587" cy="648824"/>
          </a:xfrm>
        </p:grpSpPr>
        <p:grpSp>
          <p:nvGrpSpPr>
            <p:cNvPr id="21" name="Ομάδα 20">
              <a:extLst>
                <a:ext uri="{FF2B5EF4-FFF2-40B4-BE49-F238E27FC236}">
                  <a16:creationId xmlns:a16="http://schemas.microsoft.com/office/drawing/2014/main" xmlns="" id="{F675F594-0F41-4F58-8C93-8E49BB898AB1}"/>
                </a:ext>
              </a:extLst>
            </p:cNvPr>
            <p:cNvGrpSpPr/>
            <p:nvPr/>
          </p:nvGrpSpPr>
          <p:grpSpPr>
            <a:xfrm>
              <a:off x="8928362" y="1921795"/>
              <a:ext cx="2196962" cy="275680"/>
              <a:chOff x="413340" y="1857012"/>
              <a:chExt cx="2658324" cy="366930"/>
            </a:xfrm>
          </p:grpSpPr>
          <p:sp>
            <p:nvSpPr>
              <p:cNvPr id="23" name="Ορθογώνιο 22">
                <a:extLst>
                  <a:ext uri="{FF2B5EF4-FFF2-40B4-BE49-F238E27FC236}">
                    <a16:creationId xmlns:a16="http://schemas.microsoft.com/office/drawing/2014/main" xmlns="" id="{8D59A8CB-232B-4806-91FC-6BD620F9B722}"/>
                  </a:ext>
                </a:extLst>
              </p:cNvPr>
              <p:cNvSpPr/>
              <p:nvPr/>
            </p:nvSpPr>
            <p:spPr>
              <a:xfrm>
                <a:off x="413340" y="1857012"/>
                <a:ext cx="2658324" cy="36693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1400" b="1" dirty="0"/>
                  <a:t> Α.1138/2020</a:t>
                </a:r>
              </a:p>
            </p:txBody>
          </p:sp>
          <p:pic>
            <p:nvPicPr>
              <p:cNvPr id="24" name="Εικόνα 23">
                <a:extLst>
                  <a:ext uri="{FF2B5EF4-FFF2-40B4-BE49-F238E27FC236}">
                    <a16:creationId xmlns:a16="http://schemas.microsoft.com/office/drawing/2014/main" xmlns="" id="{7BB295C7-5057-4857-AB5A-169C56151E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5245" y="1886384"/>
                <a:ext cx="311466" cy="310551"/>
              </a:xfrm>
              <a:prstGeom prst="rect">
                <a:avLst/>
              </a:prstGeom>
            </p:spPr>
          </p:pic>
        </p:grpSp>
        <p:sp>
          <p:nvSpPr>
            <p:cNvPr id="22" name="Ορθογώνιο 21">
              <a:extLst>
                <a:ext uri="{FF2B5EF4-FFF2-40B4-BE49-F238E27FC236}">
                  <a16:creationId xmlns:a16="http://schemas.microsoft.com/office/drawing/2014/main" xmlns="" id="{7D1DDA82-AB93-4210-BC1D-00A59D2DD224}"/>
                </a:ext>
              </a:extLst>
            </p:cNvPr>
            <p:cNvSpPr/>
            <p:nvPr/>
          </p:nvSpPr>
          <p:spPr>
            <a:xfrm>
              <a:off x="7562671" y="1548651"/>
              <a:ext cx="50345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>
                  <a:solidFill>
                    <a:srgbClr val="002060"/>
                  </a:solidFill>
                  <a:latin typeface="Candara" panose="020E0502030303020204" pitchFamily="34" charset="0"/>
                  <a:hlinkClick r:id="rId5" action="ppaction://hlinkpres?slideindex=1&amp;slidetitle="/>
                </a:rPr>
                <a:t>*</a:t>
              </a:r>
              <a:r>
                <a:rPr lang="en-US" sz="1600" b="1" dirty="0">
                  <a:solidFill>
                    <a:srgbClr val="002060"/>
                  </a:solidFill>
                  <a:latin typeface="Candara" panose="020E0502030303020204" pitchFamily="34" charset="0"/>
                </a:rPr>
                <a:t>_</a:t>
              </a:r>
              <a:r>
                <a:rPr lang="el-GR" sz="1600" b="1" dirty="0">
                  <a:solidFill>
                    <a:srgbClr val="002060"/>
                  </a:solidFill>
                  <a:latin typeface="Candara" panose="020E0502030303020204" pitchFamily="34" charset="0"/>
                </a:rPr>
                <a:t>Άρθρο 7 ΕΝΑΡΞΗ ΠΑΡΑΓΩΓΙΚΗΣ ΛΕΙΤΟΥΡΓΙΑΣ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756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1" grpId="0" animBg="1"/>
      <p:bldP spid="12" grpId="0" animBg="1"/>
      <p:bldP spid="13" grpId="0" animBg="1"/>
      <p:bldP spid="4" grpId="0"/>
      <p:bldP spid="14" grpId="0"/>
      <p:bldP spid="15" grpId="0"/>
      <p:bldP spid="16" grpId="0" animBg="1"/>
      <p:bldP spid="1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19736" y="4365109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>
                <a:solidFill>
                  <a:srgbClr val="0070C0"/>
                </a:solidFill>
                <a:latin typeface="Candara" panose="020E0502030303020204" pitchFamily="34" charset="0"/>
              </a:rPr>
              <a:t>ευχαριστούμε για την προσοχή σας</a:t>
            </a:r>
          </a:p>
        </p:txBody>
      </p:sp>
      <p:pic>
        <p:nvPicPr>
          <p:cNvPr id="18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612" y="2132856"/>
            <a:ext cx="6221309" cy="171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34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498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191344" y="1724689"/>
            <a:ext cx="36724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Νομοθετικό πλαίσιο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4</a:t>
            </a:fld>
            <a:endParaRPr lang="el-GR" dirty="0"/>
          </a:p>
        </p:txBody>
      </p:sp>
      <p:grpSp>
        <p:nvGrpSpPr>
          <p:cNvPr id="7" name="Ομάδα 6">
            <a:extLst>
              <a:ext uri="{FF2B5EF4-FFF2-40B4-BE49-F238E27FC236}">
                <a16:creationId xmlns:a16="http://schemas.microsoft.com/office/drawing/2014/main" xmlns="" id="{2FB53C4C-8407-4F82-AC14-3398DED497CF}"/>
              </a:ext>
            </a:extLst>
          </p:cNvPr>
          <p:cNvGrpSpPr/>
          <p:nvPr/>
        </p:nvGrpSpPr>
        <p:grpSpPr>
          <a:xfrm>
            <a:off x="66942" y="1929195"/>
            <a:ext cx="2196962" cy="275680"/>
            <a:chOff x="-27079" y="1857012"/>
            <a:chExt cx="2658324" cy="366930"/>
          </a:xfrm>
        </p:grpSpPr>
        <p:sp>
          <p:nvSpPr>
            <p:cNvPr id="13" name="Ορθογώνιο 12">
              <a:extLst>
                <a:ext uri="{FF2B5EF4-FFF2-40B4-BE49-F238E27FC236}">
                  <a16:creationId xmlns:a16="http://schemas.microsoft.com/office/drawing/2014/main" xmlns="" id="{AD0D3C35-45A7-409D-9E40-0BE328B1EB86}"/>
                </a:ext>
              </a:extLst>
            </p:cNvPr>
            <p:cNvSpPr/>
            <p:nvPr/>
          </p:nvSpPr>
          <p:spPr>
            <a:xfrm>
              <a:off x="-27079" y="1857012"/>
              <a:ext cx="2658324" cy="36693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b="1" dirty="0"/>
                <a:t>      </a:t>
              </a:r>
              <a:r>
                <a:rPr lang="el-GR" sz="1400" b="1" dirty="0" err="1"/>
                <a:t>Αρ</a:t>
              </a:r>
              <a:r>
                <a:rPr lang="el-GR" sz="1400" b="1" dirty="0"/>
                <a:t>. 15Α Ν.4174/2013</a:t>
              </a:r>
            </a:p>
          </p:txBody>
        </p:sp>
        <p:pic>
          <p:nvPicPr>
            <p:cNvPr id="14" name="Εικόνα 13">
              <a:extLst>
                <a:ext uri="{FF2B5EF4-FFF2-40B4-BE49-F238E27FC236}">
                  <a16:creationId xmlns:a16="http://schemas.microsoft.com/office/drawing/2014/main" xmlns="" id="{180C4C82-BD9E-4E5E-A8A2-498E023781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26" y="1886385"/>
              <a:ext cx="311466" cy="310552"/>
            </a:xfrm>
            <a:prstGeom prst="rect">
              <a:avLst/>
            </a:prstGeom>
          </p:spPr>
        </p:pic>
      </p:grpSp>
      <p:sp>
        <p:nvSpPr>
          <p:cNvPr id="8" name="Ορθογώνιο 7">
            <a:extLst>
              <a:ext uri="{FF2B5EF4-FFF2-40B4-BE49-F238E27FC236}">
                <a16:creationId xmlns:a16="http://schemas.microsoft.com/office/drawing/2014/main" xmlns="" id="{F322DA46-4994-4747-AC30-AA29424A3365}"/>
              </a:ext>
            </a:extLst>
          </p:cNvPr>
          <p:cNvSpPr/>
          <p:nvPr/>
        </p:nvSpPr>
        <p:spPr>
          <a:xfrm>
            <a:off x="-821862" y="1351619"/>
            <a:ext cx="42665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Candara" panose="020E0502030303020204" pitchFamily="34" charset="0"/>
                <a:hlinkClick r:id="rId5" action="ppaction://hlinkfile"/>
              </a:rPr>
              <a:t>*_</a:t>
            </a:r>
            <a:r>
              <a:rPr lang="en-US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Ν. 4646/2019 </a:t>
            </a:r>
            <a:endParaRPr lang="el-GR" sz="1600" b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algn="ctr"/>
            <a:r>
              <a:rPr lang="en-US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(Φ.Ε.Κ. 201Α/ 12.12.2019</a:t>
            </a:r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) </a:t>
            </a:r>
            <a:r>
              <a:rPr lang="el-GR" sz="16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Αρ</a:t>
            </a:r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. 30</a:t>
            </a:r>
            <a:endParaRPr lang="el-GR" sz="1600" b="1" dirty="0">
              <a:solidFill>
                <a:srgbClr val="002060"/>
              </a:solidFill>
              <a:latin typeface="Candara" panose="020E0502030303020204" pitchFamily="34" charset="0"/>
              <a:hlinkClick r:id="rId6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grpSp>
        <p:nvGrpSpPr>
          <p:cNvPr id="20" name="Ομάδα 19">
            <a:extLst>
              <a:ext uri="{FF2B5EF4-FFF2-40B4-BE49-F238E27FC236}">
                <a16:creationId xmlns:a16="http://schemas.microsoft.com/office/drawing/2014/main" xmlns="" id="{F87998EB-3E13-4F33-9C28-8B53F97BDA69}"/>
              </a:ext>
            </a:extLst>
          </p:cNvPr>
          <p:cNvGrpSpPr/>
          <p:nvPr/>
        </p:nvGrpSpPr>
        <p:grpSpPr>
          <a:xfrm>
            <a:off x="4990098" y="4146435"/>
            <a:ext cx="2196962" cy="275680"/>
            <a:chOff x="413340" y="1857014"/>
            <a:chExt cx="2658324" cy="366930"/>
          </a:xfrm>
        </p:grpSpPr>
        <p:sp>
          <p:nvSpPr>
            <p:cNvPr id="21" name="Ορθογώνιο 20">
              <a:extLst>
                <a:ext uri="{FF2B5EF4-FFF2-40B4-BE49-F238E27FC236}">
                  <a16:creationId xmlns:a16="http://schemas.microsoft.com/office/drawing/2014/main" xmlns="" id="{99217367-6464-438F-B855-9A82C80F5D63}"/>
                </a:ext>
              </a:extLst>
            </p:cNvPr>
            <p:cNvSpPr/>
            <p:nvPr/>
          </p:nvSpPr>
          <p:spPr>
            <a:xfrm>
              <a:off x="413340" y="1857014"/>
              <a:ext cx="2658324" cy="36693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b="1" dirty="0"/>
                <a:t>      Α.1035/2020</a:t>
              </a:r>
            </a:p>
          </p:txBody>
        </p:sp>
        <p:pic>
          <p:nvPicPr>
            <p:cNvPr id="22" name="Εικόνα 21">
              <a:extLst>
                <a:ext uri="{FF2B5EF4-FFF2-40B4-BE49-F238E27FC236}">
                  <a16:creationId xmlns:a16="http://schemas.microsoft.com/office/drawing/2014/main" xmlns="" id="{A485EA54-C259-4455-8312-932BB074F2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5245" y="1886384"/>
              <a:ext cx="311466" cy="310551"/>
            </a:xfrm>
            <a:prstGeom prst="rect">
              <a:avLst/>
            </a:prstGeom>
          </p:spPr>
        </p:pic>
      </p:grpSp>
      <p:sp>
        <p:nvSpPr>
          <p:cNvPr id="23" name="Ορθογώνιο 22">
            <a:extLst>
              <a:ext uri="{FF2B5EF4-FFF2-40B4-BE49-F238E27FC236}">
                <a16:creationId xmlns:a16="http://schemas.microsoft.com/office/drawing/2014/main" xmlns="" id="{DE62F3F2-1B22-4F98-BBF3-E9B2F2D4B107}"/>
              </a:ext>
            </a:extLst>
          </p:cNvPr>
          <p:cNvSpPr/>
          <p:nvPr/>
        </p:nvSpPr>
        <p:spPr>
          <a:xfrm>
            <a:off x="4082970" y="3628729"/>
            <a:ext cx="40467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Απόφαση Παρόχων </a:t>
            </a:r>
          </a:p>
          <a:p>
            <a:pPr algn="ctr"/>
            <a:r>
              <a:rPr lang="el-GR" sz="16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Ηλ</a:t>
            </a:r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. Τιμολόγησης</a:t>
            </a:r>
            <a:endParaRPr lang="el-GR" sz="1600" b="1" dirty="0">
              <a:solidFill>
                <a:srgbClr val="002060"/>
              </a:solidFill>
              <a:latin typeface="Candara" panose="020E0502030303020204" pitchFamily="34" charset="0"/>
              <a:hlinkClick r:id="rId6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grpSp>
        <p:nvGrpSpPr>
          <p:cNvPr id="24" name="Ομάδα 23">
            <a:extLst>
              <a:ext uri="{FF2B5EF4-FFF2-40B4-BE49-F238E27FC236}">
                <a16:creationId xmlns:a16="http://schemas.microsoft.com/office/drawing/2014/main" xmlns="" id="{6243366D-CC5E-47F6-83A4-4B30D10102D7}"/>
              </a:ext>
            </a:extLst>
          </p:cNvPr>
          <p:cNvGrpSpPr/>
          <p:nvPr/>
        </p:nvGrpSpPr>
        <p:grpSpPr>
          <a:xfrm>
            <a:off x="3304814" y="3411058"/>
            <a:ext cx="2196962" cy="275680"/>
            <a:chOff x="413340" y="1857012"/>
            <a:chExt cx="2658324" cy="366930"/>
          </a:xfrm>
        </p:grpSpPr>
        <p:sp>
          <p:nvSpPr>
            <p:cNvPr id="25" name="Ορθογώνιο 24">
              <a:extLst>
                <a:ext uri="{FF2B5EF4-FFF2-40B4-BE49-F238E27FC236}">
                  <a16:creationId xmlns:a16="http://schemas.microsoft.com/office/drawing/2014/main" xmlns="" id="{FF0C68AD-9ABE-41E3-8BBC-BAC2FE42F5B6}"/>
                </a:ext>
              </a:extLst>
            </p:cNvPr>
            <p:cNvSpPr/>
            <p:nvPr/>
          </p:nvSpPr>
          <p:spPr>
            <a:xfrm>
              <a:off x="413340" y="1857012"/>
              <a:ext cx="2658324" cy="36693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b="1" dirty="0"/>
                <a:t>      Α.1017/2020</a:t>
              </a:r>
            </a:p>
          </p:txBody>
        </p:sp>
        <p:pic>
          <p:nvPicPr>
            <p:cNvPr id="26" name="Εικόνα 25">
              <a:extLst>
                <a:ext uri="{FF2B5EF4-FFF2-40B4-BE49-F238E27FC236}">
                  <a16:creationId xmlns:a16="http://schemas.microsoft.com/office/drawing/2014/main" xmlns="" id="{CBE8C83F-964A-46E8-A086-360501E4A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5245" y="1886384"/>
              <a:ext cx="311466" cy="310551"/>
            </a:xfrm>
            <a:prstGeom prst="rect">
              <a:avLst/>
            </a:prstGeom>
          </p:spPr>
        </p:pic>
      </p:grpSp>
      <p:sp>
        <p:nvSpPr>
          <p:cNvPr id="27" name="Ορθογώνιο 26">
            <a:extLst>
              <a:ext uri="{FF2B5EF4-FFF2-40B4-BE49-F238E27FC236}">
                <a16:creationId xmlns:a16="http://schemas.microsoft.com/office/drawing/2014/main" xmlns="" id="{017ED4DF-ABC5-4B48-84A4-7F046466AAF8}"/>
              </a:ext>
            </a:extLst>
          </p:cNvPr>
          <p:cNvSpPr/>
          <p:nvPr/>
        </p:nvSpPr>
        <p:spPr>
          <a:xfrm>
            <a:off x="2379930" y="2919995"/>
            <a:ext cx="40467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Απόφαση Μορφότυπου </a:t>
            </a:r>
          </a:p>
          <a:p>
            <a:pPr algn="ctr"/>
            <a:r>
              <a:rPr lang="el-GR" sz="16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Ηλ</a:t>
            </a:r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. Τιμολογίου</a:t>
            </a:r>
            <a:endParaRPr lang="el-GR" sz="1600" b="1" dirty="0">
              <a:solidFill>
                <a:srgbClr val="002060"/>
              </a:solidFill>
              <a:latin typeface="Candara" panose="020E0502030303020204" pitchFamily="34" charset="0"/>
              <a:hlinkClick r:id="rId6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cxnSp>
        <p:nvCxnSpPr>
          <p:cNvPr id="54" name="Ευθεία γραμμή σύνδεσης 53">
            <a:extLst>
              <a:ext uri="{FF2B5EF4-FFF2-40B4-BE49-F238E27FC236}">
                <a16:creationId xmlns:a16="http://schemas.microsoft.com/office/drawing/2014/main" xmlns="" id="{00C35602-2049-4156-9FE6-3ADA7FCCC46A}"/>
              </a:ext>
            </a:extLst>
          </p:cNvPr>
          <p:cNvCxnSpPr/>
          <p:nvPr/>
        </p:nvCxnSpPr>
        <p:spPr>
          <a:xfrm flipV="1">
            <a:off x="1094673" y="2271922"/>
            <a:ext cx="0" cy="3825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Ομάδα 55">
            <a:extLst>
              <a:ext uri="{FF2B5EF4-FFF2-40B4-BE49-F238E27FC236}">
                <a16:creationId xmlns:a16="http://schemas.microsoft.com/office/drawing/2014/main" xmlns="" id="{8A181B24-209D-4C43-9A16-1B3C628E3A54}"/>
              </a:ext>
            </a:extLst>
          </p:cNvPr>
          <p:cNvGrpSpPr/>
          <p:nvPr/>
        </p:nvGrpSpPr>
        <p:grpSpPr>
          <a:xfrm>
            <a:off x="1515475" y="2685276"/>
            <a:ext cx="2196962" cy="275680"/>
            <a:chOff x="413340" y="1857012"/>
            <a:chExt cx="2658324" cy="366930"/>
          </a:xfrm>
        </p:grpSpPr>
        <p:sp>
          <p:nvSpPr>
            <p:cNvPr id="57" name="Ορθογώνιο 56">
              <a:extLst>
                <a:ext uri="{FF2B5EF4-FFF2-40B4-BE49-F238E27FC236}">
                  <a16:creationId xmlns:a16="http://schemas.microsoft.com/office/drawing/2014/main" xmlns="" id="{4EAC8081-E7C6-4464-9C4E-B3289CAF2AB4}"/>
                </a:ext>
              </a:extLst>
            </p:cNvPr>
            <p:cNvSpPr/>
            <p:nvPr/>
          </p:nvSpPr>
          <p:spPr>
            <a:xfrm>
              <a:off x="413340" y="1857012"/>
              <a:ext cx="2658324" cy="36693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b="1" dirty="0"/>
                <a:t> Α.1024/2020</a:t>
              </a:r>
            </a:p>
          </p:txBody>
        </p:sp>
        <p:pic>
          <p:nvPicPr>
            <p:cNvPr id="58" name="Εικόνα 57">
              <a:extLst>
                <a:ext uri="{FF2B5EF4-FFF2-40B4-BE49-F238E27FC236}">
                  <a16:creationId xmlns:a16="http://schemas.microsoft.com/office/drawing/2014/main" xmlns="" id="{FBFF3157-81C1-49A8-916E-69C1F9FC73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5245" y="1886384"/>
              <a:ext cx="311466" cy="310551"/>
            </a:xfrm>
            <a:prstGeom prst="rect">
              <a:avLst/>
            </a:prstGeom>
          </p:spPr>
        </p:pic>
      </p:grpSp>
      <p:sp>
        <p:nvSpPr>
          <p:cNvPr id="59" name="Ορθογώνιο 58">
            <a:extLst>
              <a:ext uri="{FF2B5EF4-FFF2-40B4-BE49-F238E27FC236}">
                <a16:creationId xmlns:a16="http://schemas.microsoft.com/office/drawing/2014/main" xmlns="" id="{49A1004E-911D-4BE9-AFA4-0A864496B8B5}"/>
              </a:ext>
            </a:extLst>
          </p:cNvPr>
          <p:cNvSpPr/>
          <p:nvPr/>
        </p:nvSpPr>
        <p:spPr>
          <a:xfrm>
            <a:off x="628570" y="2134579"/>
            <a:ext cx="39394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Απόφαση Τεχνικών </a:t>
            </a:r>
          </a:p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Προδιαγραφών ΦΗΜ</a:t>
            </a:r>
            <a:endParaRPr lang="el-GR" sz="1600" b="1" dirty="0">
              <a:solidFill>
                <a:srgbClr val="002060"/>
              </a:solidFill>
              <a:latin typeface="Candara" panose="020E0502030303020204" pitchFamily="34" charset="0"/>
              <a:hlinkClick r:id="rId6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cxnSp>
        <p:nvCxnSpPr>
          <p:cNvPr id="60" name="Ευθεία γραμμή σύνδεσης 59">
            <a:extLst>
              <a:ext uri="{FF2B5EF4-FFF2-40B4-BE49-F238E27FC236}">
                <a16:creationId xmlns:a16="http://schemas.microsoft.com/office/drawing/2014/main" xmlns="" id="{5590D961-9112-49D9-B9BF-F07AC19CE71D}"/>
              </a:ext>
            </a:extLst>
          </p:cNvPr>
          <p:cNvCxnSpPr>
            <a:cxnSpLocks/>
          </p:cNvCxnSpPr>
          <p:nvPr/>
        </p:nvCxnSpPr>
        <p:spPr>
          <a:xfrm flipV="1">
            <a:off x="2629744" y="3017647"/>
            <a:ext cx="0" cy="2776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Ευθεία γραμμή σύνδεσης 61">
            <a:extLst>
              <a:ext uri="{FF2B5EF4-FFF2-40B4-BE49-F238E27FC236}">
                <a16:creationId xmlns:a16="http://schemas.microsoft.com/office/drawing/2014/main" xmlns="" id="{B692EAB2-688F-433E-884D-B57F369CB2DB}"/>
              </a:ext>
            </a:extLst>
          </p:cNvPr>
          <p:cNvCxnSpPr>
            <a:cxnSpLocks/>
          </p:cNvCxnSpPr>
          <p:nvPr/>
        </p:nvCxnSpPr>
        <p:spPr>
          <a:xfrm flipV="1">
            <a:off x="4394440" y="3717032"/>
            <a:ext cx="0" cy="2362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Ευθεία γραμμή σύνδεσης 63">
            <a:extLst>
              <a:ext uri="{FF2B5EF4-FFF2-40B4-BE49-F238E27FC236}">
                <a16:creationId xmlns:a16="http://schemas.microsoft.com/office/drawing/2014/main" xmlns="" id="{8516D664-3503-4EDA-810D-3D0F01234DD1}"/>
              </a:ext>
            </a:extLst>
          </p:cNvPr>
          <p:cNvCxnSpPr>
            <a:cxnSpLocks/>
          </p:cNvCxnSpPr>
          <p:nvPr/>
        </p:nvCxnSpPr>
        <p:spPr>
          <a:xfrm flipV="1">
            <a:off x="6088852" y="4453884"/>
            <a:ext cx="0" cy="13005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Ομάδα 65">
            <a:extLst>
              <a:ext uri="{FF2B5EF4-FFF2-40B4-BE49-F238E27FC236}">
                <a16:creationId xmlns:a16="http://schemas.microsoft.com/office/drawing/2014/main" xmlns="" id="{CC26D3AF-C487-44E2-89E9-A2402D78532A}"/>
              </a:ext>
            </a:extLst>
          </p:cNvPr>
          <p:cNvGrpSpPr/>
          <p:nvPr/>
        </p:nvGrpSpPr>
        <p:grpSpPr>
          <a:xfrm>
            <a:off x="6749368" y="4698324"/>
            <a:ext cx="2196962" cy="275680"/>
            <a:chOff x="413340" y="1857012"/>
            <a:chExt cx="2658324" cy="366930"/>
          </a:xfrm>
        </p:grpSpPr>
        <p:sp>
          <p:nvSpPr>
            <p:cNvPr id="67" name="Ορθογώνιο 66">
              <a:extLst>
                <a:ext uri="{FF2B5EF4-FFF2-40B4-BE49-F238E27FC236}">
                  <a16:creationId xmlns:a16="http://schemas.microsoft.com/office/drawing/2014/main" xmlns="" id="{FEAD3596-988F-4B2B-974D-646B133CC9CE}"/>
                </a:ext>
              </a:extLst>
            </p:cNvPr>
            <p:cNvSpPr/>
            <p:nvPr/>
          </p:nvSpPr>
          <p:spPr>
            <a:xfrm>
              <a:off x="413340" y="1857012"/>
              <a:ext cx="2658324" cy="36693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350" b="1" dirty="0"/>
                <a:t>      Δ.ΟΡΓ.Β 1042957ΕΞ2020</a:t>
              </a:r>
            </a:p>
          </p:txBody>
        </p:sp>
        <p:pic>
          <p:nvPicPr>
            <p:cNvPr id="68" name="Εικόνα 67">
              <a:extLst>
                <a:ext uri="{FF2B5EF4-FFF2-40B4-BE49-F238E27FC236}">
                  <a16:creationId xmlns:a16="http://schemas.microsoft.com/office/drawing/2014/main" xmlns="" id="{44A40A2A-7A59-4283-9F5B-7C5D5C623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5245" y="1886384"/>
              <a:ext cx="311466" cy="310551"/>
            </a:xfrm>
            <a:prstGeom prst="rect">
              <a:avLst/>
            </a:prstGeom>
          </p:spPr>
        </p:pic>
      </p:grpSp>
      <p:sp>
        <p:nvSpPr>
          <p:cNvPr id="69" name="Ορθογώνιο 68">
            <a:extLst>
              <a:ext uri="{FF2B5EF4-FFF2-40B4-BE49-F238E27FC236}">
                <a16:creationId xmlns:a16="http://schemas.microsoft.com/office/drawing/2014/main" xmlns="" id="{6D7D361C-7AC7-445E-A66F-74512DC28667}"/>
              </a:ext>
            </a:extLst>
          </p:cNvPr>
          <p:cNvSpPr/>
          <p:nvPr/>
        </p:nvSpPr>
        <p:spPr>
          <a:xfrm>
            <a:off x="5824484" y="4118480"/>
            <a:ext cx="40467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Απόφαση </a:t>
            </a:r>
          </a:p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Επιτροπής ΥΠΑΗΕΣ</a:t>
            </a:r>
            <a:endParaRPr lang="el-GR" sz="1600" b="1" dirty="0">
              <a:solidFill>
                <a:srgbClr val="002060"/>
              </a:solidFill>
              <a:latin typeface="Candara" panose="020E0502030303020204" pitchFamily="34" charset="0"/>
              <a:hlinkClick r:id="rId6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cxnSp>
        <p:nvCxnSpPr>
          <p:cNvPr id="72" name="Ευθεία γραμμή σύνδεσης 71">
            <a:extLst>
              <a:ext uri="{FF2B5EF4-FFF2-40B4-BE49-F238E27FC236}">
                <a16:creationId xmlns:a16="http://schemas.microsoft.com/office/drawing/2014/main" xmlns="" id="{3CC0AF60-9178-491E-89FD-B8648987662F}"/>
              </a:ext>
            </a:extLst>
          </p:cNvPr>
          <p:cNvCxnSpPr>
            <a:cxnSpLocks/>
          </p:cNvCxnSpPr>
          <p:nvPr/>
        </p:nvCxnSpPr>
        <p:spPr>
          <a:xfrm flipV="1">
            <a:off x="7847375" y="5048608"/>
            <a:ext cx="8625" cy="1038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Ευθεία γραμμή σύνδεσης 74">
            <a:extLst>
              <a:ext uri="{FF2B5EF4-FFF2-40B4-BE49-F238E27FC236}">
                <a16:creationId xmlns:a16="http://schemas.microsoft.com/office/drawing/2014/main" xmlns="" id="{D1A3986E-D5F5-437B-A8BB-EAD11A8197E2}"/>
              </a:ext>
            </a:extLst>
          </p:cNvPr>
          <p:cNvCxnSpPr>
            <a:cxnSpLocks/>
          </p:cNvCxnSpPr>
          <p:nvPr/>
        </p:nvCxnSpPr>
        <p:spPr>
          <a:xfrm flipV="1">
            <a:off x="9563237" y="2271922"/>
            <a:ext cx="0" cy="3482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Ομάδα 79">
            <a:extLst>
              <a:ext uri="{FF2B5EF4-FFF2-40B4-BE49-F238E27FC236}">
                <a16:creationId xmlns:a16="http://schemas.microsoft.com/office/drawing/2014/main" xmlns="" id="{E3EFF9E7-0DC8-4803-A630-6596C4A4BC72}"/>
              </a:ext>
            </a:extLst>
          </p:cNvPr>
          <p:cNvGrpSpPr/>
          <p:nvPr/>
        </p:nvGrpSpPr>
        <p:grpSpPr>
          <a:xfrm>
            <a:off x="7783616" y="1548651"/>
            <a:ext cx="3552573" cy="648824"/>
            <a:chOff x="8229184" y="1548651"/>
            <a:chExt cx="3552573" cy="648824"/>
          </a:xfrm>
        </p:grpSpPr>
        <p:grpSp>
          <p:nvGrpSpPr>
            <p:cNvPr id="76" name="Ομάδα 75">
              <a:extLst>
                <a:ext uri="{FF2B5EF4-FFF2-40B4-BE49-F238E27FC236}">
                  <a16:creationId xmlns:a16="http://schemas.microsoft.com/office/drawing/2014/main" xmlns="" id="{DC41AF68-3DD5-4C25-AF02-E87C506B5D65}"/>
                </a:ext>
              </a:extLst>
            </p:cNvPr>
            <p:cNvGrpSpPr/>
            <p:nvPr/>
          </p:nvGrpSpPr>
          <p:grpSpPr>
            <a:xfrm>
              <a:off x="8928362" y="1921795"/>
              <a:ext cx="2196962" cy="275680"/>
              <a:chOff x="413340" y="1857012"/>
              <a:chExt cx="2658324" cy="366930"/>
            </a:xfrm>
          </p:grpSpPr>
          <p:sp>
            <p:nvSpPr>
              <p:cNvPr id="77" name="Ορθογώνιο 76">
                <a:extLst>
                  <a:ext uri="{FF2B5EF4-FFF2-40B4-BE49-F238E27FC236}">
                    <a16:creationId xmlns:a16="http://schemas.microsoft.com/office/drawing/2014/main" xmlns="" id="{6D6E7658-122B-46B1-9DB9-61C1AFC87C66}"/>
                  </a:ext>
                </a:extLst>
              </p:cNvPr>
              <p:cNvSpPr/>
              <p:nvPr/>
            </p:nvSpPr>
            <p:spPr>
              <a:xfrm>
                <a:off x="413340" y="1857012"/>
                <a:ext cx="2658324" cy="36693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1400" b="1" dirty="0"/>
                  <a:t> Α.1138/2020</a:t>
                </a:r>
              </a:p>
            </p:txBody>
          </p:sp>
          <p:pic>
            <p:nvPicPr>
              <p:cNvPr id="78" name="Εικόνα 77">
                <a:extLst>
                  <a:ext uri="{FF2B5EF4-FFF2-40B4-BE49-F238E27FC236}">
                    <a16:creationId xmlns:a16="http://schemas.microsoft.com/office/drawing/2014/main" xmlns="" id="{F0E141B0-14A0-47CF-A4EC-83AD2836CA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5245" y="1886384"/>
                <a:ext cx="311466" cy="310551"/>
              </a:xfrm>
              <a:prstGeom prst="rect">
                <a:avLst/>
              </a:prstGeom>
            </p:spPr>
          </p:pic>
        </p:grpSp>
        <p:sp>
          <p:nvSpPr>
            <p:cNvPr id="79" name="Ορθογώνιο 78">
              <a:extLst>
                <a:ext uri="{FF2B5EF4-FFF2-40B4-BE49-F238E27FC236}">
                  <a16:creationId xmlns:a16="http://schemas.microsoft.com/office/drawing/2014/main" xmlns="" id="{2C2FA73D-3B1F-47A2-949D-7A52577207B8}"/>
                </a:ext>
              </a:extLst>
            </p:cNvPr>
            <p:cNvSpPr/>
            <p:nvPr/>
          </p:nvSpPr>
          <p:spPr>
            <a:xfrm>
              <a:off x="8229184" y="1548651"/>
              <a:ext cx="355257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>
                  <a:solidFill>
                    <a:srgbClr val="002060"/>
                  </a:solidFill>
                  <a:latin typeface="Candara" panose="020E0502030303020204" pitchFamily="34" charset="0"/>
                  <a:hlinkClick r:id="rId7" action="ppaction://hlinkfile"/>
                </a:rPr>
                <a:t>*</a:t>
              </a:r>
              <a:r>
                <a:rPr lang="el-GR" sz="1600" b="1" dirty="0">
                  <a:solidFill>
                    <a:srgbClr val="002060"/>
                  </a:solidFill>
                  <a:latin typeface="Candara" panose="020E0502030303020204" pitchFamily="34" charset="0"/>
                </a:rPr>
                <a:t>_Απόφαση Διαβίβασης</a:t>
              </a:r>
              <a:endParaRPr lang="el-GR" sz="1600" b="1" dirty="0">
                <a:solidFill>
                  <a:srgbClr val="002060"/>
                </a:solidFill>
                <a:latin typeface="Candara" panose="020E0502030303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endParaRPr>
            </a:p>
          </p:txBody>
        </p:sp>
      </p:grpSp>
      <p:sp>
        <p:nvSpPr>
          <p:cNvPr id="12" name="Ισοσκελές τρίγωνο 11">
            <a:extLst>
              <a:ext uri="{FF2B5EF4-FFF2-40B4-BE49-F238E27FC236}">
                <a16:creationId xmlns:a16="http://schemas.microsoft.com/office/drawing/2014/main" xmlns="" id="{0E06162A-340A-4157-B9A4-18FFE04BBBCA}"/>
              </a:ext>
            </a:extLst>
          </p:cNvPr>
          <p:cNvSpPr/>
          <p:nvPr/>
        </p:nvSpPr>
        <p:spPr>
          <a:xfrm rot="5400000">
            <a:off x="11461275" y="5972993"/>
            <a:ext cx="504056" cy="419438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" name="Ορθογώνιο 42">
            <a:extLst>
              <a:ext uri="{FF2B5EF4-FFF2-40B4-BE49-F238E27FC236}">
                <a16:creationId xmlns:a16="http://schemas.microsoft.com/office/drawing/2014/main" xmlns="" id="{18EE205C-7F0B-46CF-B007-A1F5D96A00A1}"/>
              </a:ext>
            </a:extLst>
          </p:cNvPr>
          <p:cNvSpPr/>
          <p:nvPr/>
        </p:nvSpPr>
        <p:spPr>
          <a:xfrm>
            <a:off x="505750" y="6306423"/>
            <a:ext cx="1161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andara" panose="020E0502030303020204" pitchFamily="34" charset="0"/>
              </a:rPr>
              <a:t>12.12.2019</a:t>
            </a:r>
            <a:endParaRPr lang="el-GR" dirty="0"/>
          </a:p>
        </p:txBody>
      </p:sp>
      <p:sp>
        <p:nvSpPr>
          <p:cNvPr id="49" name="Ορθογώνιο 48">
            <a:extLst>
              <a:ext uri="{FF2B5EF4-FFF2-40B4-BE49-F238E27FC236}">
                <a16:creationId xmlns:a16="http://schemas.microsoft.com/office/drawing/2014/main" xmlns="" id="{0478F06E-7D1B-41A4-8974-A1497336A1D5}"/>
              </a:ext>
            </a:extLst>
          </p:cNvPr>
          <p:cNvSpPr/>
          <p:nvPr/>
        </p:nvSpPr>
        <p:spPr>
          <a:xfrm>
            <a:off x="2006550" y="5676100"/>
            <a:ext cx="1210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31</a:t>
            </a:r>
            <a:r>
              <a:rPr lang="en-US" b="1" dirty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01</a:t>
            </a:r>
            <a:r>
              <a:rPr lang="en-US" b="1" dirty="0">
                <a:solidFill>
                  <a:srgbClr val="002060"/>
                </a:solidFill>
                <a:latin typeface="Candara" panose="020E0502030303020204" pitchFamily="34" charset="0"/>
              </a:rPr>
              <a:t>.20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20</a:t>
            </a:r>
            <a:endParaRPr lang="el-GR" dirty="0"/>
          </a:p>
        </p:txBody>
      </p:sp>
      <p:sp>
        <p:nvSpPr>
          <p:cNvPr id="50" name="Ορθογώνιο 49">
            <a:extLst>
              <a:ext uri="{FF2B5EF4-FFF2-40B4-BE49-F238E27FC236}">
                <a16:creationId xmlns:a16="http://schemas.microsoft.com/office/drawing/2014/main" xmlns="" id="{03C92372-0C94-4919-BDFB-D6F3E3792DDE}"/>
              </a:ext>
            </a:extLst>
          </p:cNvPr>
          <p:cNvSpPr/>
          <p:nvPr/>
        </p:nvSpPr>
        <p:spPr>
          <a:xfrm>
            <a:off x="3780204" y="6299069"/>
            <a:ext cx="1260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14</a:t>
            </a:r>
            <a:r>
              <a:rPr lang="en-US" b="1" dirty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02</a:t>
            </a:r>
            <a:r>
              <a:rPr lang="en-US" b="1" dirty="0">
                <a:solidFill>
                  <a:srgbClr val="002060"/>
                </a:solidFill>
                <a:latin typeface="Candara" panose="020E0502030303020204" pitchFamily="34" charset="0"/>
              </a:rPr>
              <a:t>.20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20</a:t>
            </a:r>
            <a:endParaRPr lang="el-GR" dirty="0"/>
          </a:p>
        </p:txBody>
      </p:sp>
      <p:sp>
        <p:nvSpPr>
          <p:cNvPr id="51" name="Ορθογώνιο 50">
            <a:extLst>
              <a:ext uri="{FF2B5EF4-FFF2-40B4-BE49-F238E27FC236}">
                <a16:creationId xmlns:a16="http://schemas.microsoft.com/office/drawing/2014/main" xmlns="" id="{2E8EB8B9-338C-4B7F-8299-2726A8182E1E}"/>
              </a:ext>
            </a:extLst>
          </p:cNvPr>
          <p:cNvSpPr/>
          <p:nvPr/>
        </p:nvSpPr>
        <p:spPr>
          <a:xfrm>
            <a:off x="5580182" y="5659601"/>
            <a:ext cx="1295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20</a:t>
            </a:r>
            <a:r>
              <a:rPr lang="en-US" b="1" dirty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02</a:t>
            </a:r>
            <a:r>
              <a:rPr lang="en-US" b="1" dirty="0">
                <a:solidFill>
                  <a:srgbClr val="002060"/>
                </a:solidFill>
                <a:latin typeface="Candara" panose="020E0502030303020204" pitchFamily="34" charset="0"/>
              </a:rPr>
              <a:t>.20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20</a:t>
            </a:r>
            <a:endParaRPr lang="el-GR" dirty="0"/>
          </a:p>
        </p:txBody>
      </p:sp>
      <p:sp>
        <p:nvSpPr>
          <p:cNvPr id="52" name="Ορθογώνιο 51">
            <a:extLst>
              <a:ext uri="{FF2B5EF4-FFF2-40B4-BE49-F238E27FC236}">
                <a16:creationId xmlns:a16="http://schemas.microsoft.com/office/drawing/2014/main" xmlns="" id="{C6A8B5F1-514D-4E6F-93C1-B7922EF2A3EA}"/>
              </a:ext>
            </a:extLst>
          </p:cNvPr>
          <p:cNvSpPr/>
          <p:nvPr/>
        </p:nvSpPr>
        <p:spPr>
          <a:xfrm>
            <a:off x="7224931" y="6305197"/>
            <a:ext cx="1274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14</a:t>
            </a:r>
            <a:r>
              <a:rPr lang="en-US" b="1" dirty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04</a:t>
            </a:r>
            <a:r>
              <a:rPr lang="en-US" b="1" dirty="0">
                <a:solidFill>
                  <a:srgbClr val="002060"/>
                </a:solidFill>
                <a:latin typeface="Candara" panose="020E0502030303020204" pitchFamily="34" charset="0"/>
              </a:rPr>
              <a:t>.20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20</a:t>
            </a:r>
            <a:endParaRPr lang="el-GR" dirty="0"/>
          </a:p>
        </p:txBody>
      </p:sp>
      <p:sp>
        <p:nvSpPr>
          <p:cNvPr id="53" name="Ορθογώνιο 52">
            <a:extLst>
              <a:ext uri="{FF2B5EF4-FFF2-40B4-BE49-F238E27FC236}">
                <a16:creationId xmlns:a16="http://schemas.microsoft.com/office/drawing/2014/main" xmlns="" id="{70D7A224-B9E5-4DFA-A078-79DE6ECDF671}"/>
              </a:ext>
            </a:extLst>
          </p:cNvPr>
          <p:cNvSpPr/>
          <p:nvPr/>
        </p:nvSpPr>
        <p:spPr>
          <a:xfrm>
            <a:off x="8929454" y="5649892"/>
            <a:ext cx="1274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12</a:t>
            </a:r>
            <a:r>
              <a:rPr lang="en-US" b="1" dirty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06</a:t>
            </a:r>
            <a:r>
              <a:rPr lang="en-US" b="1" dirty="0">
                <a:solidFill>
                  <a:srgbClr val="002060"/>
                </a:solidFill>
                <a:latin typeface="Candara" panose="020E0502030303020204" pitchFamily="34" charset="0"/>
              </a:rPr>
              <a:t>.20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20</a:t>
            </a:r>
            <a:endParaRPr lang="el-GR" dirty="0"/>
          </a:p>
        </p:txBody>
      </p:sp>
      <p:grpSp>
        <p:nvGrpSpPr>
          <p:cNvPr id="36" name="Ομάδα 35">
            <a:extLst>
              <a:ext uri="{FF2B5EF4-FFF2-40B4-BE49-F238E27FC236}">
                <a16:creationId xmlns:a16="http://schemas.microsoft.com/office/drawing/2014/main" xmlns="" id="{56EDFE6C-1030-4422-9250-93E85F720B66}"/>
              </a:ext>
            </a:extLst>
          </p:cNvPr>
          <p:cNvGrpSpPr/>
          <p:nvPr/>
        </p:nvGrpSpPr>
        <p:grpSpPr>
          <a:xfrm>
            <a:off x="203058" y="5966688"/>
            <a:ext cx="11293541" cy="407070"/>
            <a:chOff x="203058" y="5966688"/>
            <a:chExt cx="11293541" cy="407070"/>
          </a:xfrm>
        </p:grpSpPr>
        <p:cxnSp>
          <p:nvCxnSpPr>
            <p:cNvPr id="6" name="Ευθεία γραμμή σύνδεσης 5">
              <a:extLst>
                <a:ext uri="{FF2B5EF4-FFF2-40B4-BE49-F238E27FC236}">
                  <a16:creationId xmlns:a16="http://schemas.microsoft.com/office/drawing/2014/main" xmlns="" id="{59D14DB0-162D-4ADA-8DAE-881EB946932F}"/>
                </a:ext>
              </a:extLst>
            </p:cNvPr>
            <p:cNvCxnSpPr/>
            <p:nvPr/>
          </p:nvCxnSpPr>
          <p:spPr>
            <a:xfrm>
              <a:off x="479376" y="6200736"/>
              <a:ext cx="11017223" cy="0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8" name="Οβάλ 27">
              <a:extLst>
                <a:ext uri="{FF2B5EF4-FFF2-40B4-BE49-F238E27FC236}">
                  <a16:creationId xmlns:a16="http://schemas.microsoft.com/office/drawing/2014/main" xmlns="" id="{8D428083-1C8E-423E-8C36-DB997BB0E98A}"/>
                </a:ext>
              </a:extLst>
            </p:cNvPr>
            <p:cNvSpPr/>
            <p:nvPr/>
          </p:nvSpPr>
          <p:spPr>
            <a:xfrm>
              <a:off x="982986" y="6127600"/>
              <a:ext cx="220199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0" name="Οβάλ 29">
              <a:extLst>
                <a:ext uri="{FF2B5EF4-FFF2-40B4-BE49-F238E27FC236}">
                  <a16:creationId xmlns:a16="http://schemas.microsoft.com/office/drawing/2014/main" xmlns="" id="{EFB6EEA8-EFB1-43F2-A989-D35445E11196}"/>
                </a:ext>
              </a:extLst>
            </p:cNvPr>
            <p:cNvSpPr/>
            <p:nvPr/>
          </p:nvSpPr>
          <p:spPr>
            <a:xfrm>
              <a:off x="2531612" y="6123203"/>
              <a:ext cx="220199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1" name="Οβάλ 30">
              <a:extLst>
                <a:ext uri="{FF2B5EF4-FFF2-40B4-BE49-F238E27FC236}">
                  <a16:creationId xmlns:a16="http://schemas.microsoft.com/office/drawing/2014/main" xmlns="" id="{43DA59D4-89BE-49DA-A4E6-921F1A1F8E4A}"/>
                </a:ext>
              </a:extLst>
            </p:cNvPr>
            <p:cNvSpPr/>
            <p:nvPr/>
          </p:nvSpPr>
          <p:spPr>
            <a:xfrm>
              <a:off x="4300438" y="6125384"/>
              <a:ext cx="220199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2" name="Οβάλ 31">
              <a:extLst>
                <a:ext uri="{FF2B5EF4-FFF2-40B4-BE49-F238E27FC236}">
                  <a16:creationId xmlns:a16="http://schemas.microsoft.com/office/drawing/2014/main" xmlns="" id="{87F9568A-6E6B-41C3-84CE-536F0A4E389C}"/>
                </a:ext>
              </a:extLst>
            </p:cNvPr>
            <p:cNvSpPr/>
            <p:nvPr/>
          </p:nvSpPr>
          <p:spPr>
            <a:xfrm>
              <a:off x="5995327" y="6117198"/>
              <a:ext cx="220199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3" name="Οβάλ 32">
              <a:extLst>
                <a:ext uri="{FF2B5EF4-FFF2-40B4-BE49-F238E27FC236}">
                  <a16:creationId xmlns:a16="http://schemas.microsoft.com/office/drawing/2014/main" xmlns="" id="{006563EF-60CB-4474-A983-2A66D8DFB1B3}"/>
                </a:ext>
              </a:extLst>
            </p:cNvPr>
            <p:cNvSpPr/>
            <p:nvPr/>
          </p:nvSpPr>
          <p:spPr>
            <a:xfrm>
              <a:off x="7743040" y="6117870"/>
              <a:ext cx="220199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Οβάλ 34">
              <a:extLst>
                <a:ext uri="{FF2B5EF4-FFF2-40B4-BE49-F238E27FC236}">
                  <a16:creationId xmlns:a16="http://schemas.microsoft.com/office/drawing/2014/main" xmlns="" id="{E7E58F76-EB87-4B09-998C-39D9485C8C9B}"/>
                </a:ext>
              </a:extLst>
            </p:cNvPr>
            <p:cNvSpPr/>
            <p:nvPr/>
          </p:nvSpPr>
          <p:spPr>
            <a:xfrm>
              <a:off x="10818040" y="6097952"/>
              <a:ext cx="220199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1" name="Βέλος: Πεντάγωνο 10">
              <a:extLst>
                <a:ext uri="{FF2B5EF4-FFF2-40B4-BE49-F238E27FC236}">
                  <a16:creationId xmlns:a16="http://schemas.microsoft.com/office/drawing/2014/main" xmlns="" id="{2E4E5CD8-4A05-441A-A929-38A2E2C24CB6}"/>
                </a:ext>
              </a:extLst>
            </p:cNvPr>
            <p:cNvSpPr/>
            <p:nvPr/>
          </p:nvSpPr>
          <p:spPr>
            <a:xfrm>
              <a:off x="203058" y="5966688"/>
              <a:ext cx="295687" cy="407070"/>
            </a:xfrm>
            <a:prstGeom prst="homePlat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89" name="Οβάλ 88">
              <a:extLst>
                <a:ext uri="{FF2B5EF4-FFF2-40B4-BE49-F238E27FC236}">
                  <a16:creationId xmlns:a16="http://schemas.microsoft.com/office/drawing/2014/main" xmlns="" id="{3641F405-7962-4578-8700-3C76509500E4}"/>
                </a:ext>
              </a:extLst>
            </p:cNvPr>
            <p:cNvSpPr/>
            <p:nvPr/>
          </p:nvSpPr>
          <p:spPr>
            <a:xfrm>
              <a:off x="9470574" y="6105979"/>
              <a:ext cx="210052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90" name="Ορθογώνιο 89">
            <a:extLst>
              <a:ext uri="{FF2B5EF4-FFF2-40B4-BE49-F238E27FC236}">
                <a16:creationId xmlns:a16="http://schemas.microsoft.com/office/drawing/2014/main" xmlns="" id="{3013746A-1DAF-4F3F-BECD-C7459800AF56}"/>
              </a:ext>
            </a:extLst>
          </p:cNvPr>
          <p:cNvSpPr/>
          <p:nvPr/>
        </p:nvSpPr>
        <p:spPr>
          <a:xfrm>
            <a:off x="10339893" y="6362854"/>
            <a:ext cx="1141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23</a:t>
            </a:r>
            <a:r>
              <a:rPr lang="en-US" b="1" dirty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11</a:t>
            </a:r>
            <a:r>
              <a:rPr lang="en-US" b="1" dirty="0">
                <a:solidFill>
                  <a:srgbClr val="002060"/>
                </a:solidFill>
                <a:latin typeface="Candara" panose="020E0502030303020204" pitchFamily="34" charset="0"/>
              </a:rPr>
              <a:t>.20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20</a:t>
            </a:r>
            <a:endParaRPr lang="el-GR" dirty="0"/>
          </a:p>
        </p:txBody>
      </p:sp>
      <p:grpSp>
        <p:nvGrpSpPr>
          <p:cNvPr id="91" name="Ομάδα 90">
            <a:extLst>
              <a:ext uri="{FF2B5EF4-FFF2-40B4-BE49-F238E27FC236}">
                <a16:creationId xmlns:a16="http://schemas.microsoft.com/office/drawing/2014/main" xmlns="" id="{57C10DBF-F91A-42BC-9A5B-913EF43A905F}"/>
              </a:ext>
            </a:extLst>
          </p:cNvPr>
          <p:cNvGrpSpPr/>
          <p:nvPr/>
        </p:nvGrpSpPr>
        <p:grpSpPr>
          <a:xfrm>
            <a:off x="9821047" y="4059132"/>
            <a:ext cx="2196962" cy="275680"/>
            <a:chOff x="413340" y="1857014"/>
            <a:chExt cx="2658324" cy="366930"/>
          </a:xfrm>
        </p:grpSpPr>
        <p:sp>
          <p:nvSpPr>
            <p:cNvPr id="92" name="Ορθογώνιο 91">
              <a:extLst>
                <a:ext uri="{FF2B5EF4-FFF2-40B4-BE49-F238E27FC236}">
                  <a16:creationId xmlns:a16="http://schemas.microsoft.com/office/drawing/2014/main" xmlns="" id="{7E62F19C-FEEB-4086-A7A1-DD659D73754C}"/>
                </a:ext>
              </a:extLst>
            </p:cNvPr>
            <p:cNvSpPr/>
            <p:nvPr/>
          </p:nvSpPr>
          <p:spPr>
            <a:xfrm>
              <a:off x="413340" y="1857014"/>
              <a:ext cx="2658324" cy="36693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b="1" dirty="0"/>
                <a:t>      Α.1258/2020</a:t>
              </a:r>
            </a:p>
          </p:txBody>
        </p:sp>
        <p:pic>
          <p:nvPicPr>
            <p:cNvPr id="93" name="Εικόνα 92">
              <a:extLst>
                <a:ext uri="{FF2B5EF4-FFF2-40B4-BE49-F238E27FC236}">
                  <a16:creationId xmlns:a16="http://schemas.microsoft.com/office/drawing/2014/main" xmlns="" id="{FB373BAB-2233-40A9-A191-4BC39471E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5245" y="1886384"/>
              <a:ext cx="311466" cy="310551"/>
            </a:xfrm>
            <a:prstGeom prst="rect">
              <a:avLst/>
            </a:prstGeom>
          </p:spPr>
        </p:pic>
      </p:grpSp>
      <p:sp>
        <p:nvSpPr>
          <p:cNvPr id="94" name="Ορθογώνιο 93">
            <a:extLst>
              <a:ext uri="{FF2B5EF4-FFF2-40B4-BE49-F238E27FC236}">
                <a16:creationId xmlns:a16="http://schemas.microsoft.com/office/drawing/2014/main" xmlns="" id="{E19ADBCD-B30C-4422-A1EB-580D34B724E2}"/>
              </a:ext>
            </a:extLst>
          </p:cNvPr>
          <p:cNvSpPr/>
          <p:nvPr/>
        </p:nvSpPr>
        <p:spPr>
          <a:xfrm>
            <a:off x="8913919" y="3541426"/>
            <a:ext cx="40467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Απόφαση </a:t>
            </a:r>
          </a:p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71ΣΤ' του ν. 4172/2013</a:t>
            </a:r>
            <a:endParaRPr lang="el-GR" sz="1600" b="1" dirty="0">
              <a:solidFill>
                <a:srgbClr val="002060"/>
              </a:solidFill>
              <a:latin typeface="Candara" panose="020E0502030303020204" pitchFamily="34" charset="0"/>
              <a:hlinkClick r:id="rId6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cxnSp>
        <p:nvCxnSpPr>
          <p:cNvPr id="95" name="Ευθεία γραμμή σύνδεσης 94">
            <a:extLst>
              <a:ext uri="{FF2B5EF4-FFF2-40B4-BE49-F238E27FC236}">
                <a16:creationId xmlns:a16="http://schemas.microsoft.com/office/drawing/2014/main" xmlns="" id="{A09E86F3-6622-476E-8F0E-CC16A4E372C4}"/>
              </a:ext>
            </a:extLst>
          </p:cNvPr>
          <p:cNvCxnSpPr>
            <a:cxnSpLocks/>
          </p:cNvCxnSpPr>
          <p:nvPr/>
        </p:nvCxnSpPr>
        <p:spPr>
          <a:xfrm flipV="1">
            <a:off x="10919801" y="4366581"/>
            <a:ext cx="0" cy="1698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Οβάλ 95">
            <a:extLst>
              <a:ext uri="{FF2B5EF4-FFF2-40B4-BE49-F238E27FC236}">
                <a16:creationId xmlns:a16="http://schemas.microsoft.com/office/drawing/2014/main" xmlns="" id="{4B07F62E-5452-4368-87A0-8B1B863332F1}"/>
              </a:ext>
            </a:extLst>
          </p:cNvPr>
          <p:cNvSpPr/>
          <p:nvPr/>
        </p:nvSpPr>
        <p:spPr>
          <a:xfrm>
            <a:off x="9470574" y="3467699"/>
            <a:ext cx="21005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15" name="Γραμμή σύνδεσης: Γωνιώδης 14">
            <a:extLst>
              <a:ext uri="{FF2B5EF4-FFF2-40B4-BE49-F238E27FC236}">
                <a16:creationId xmlns:a16="http://schemas.microsoft.com/office/drawing/2014/main" xmlns="" id="{160DE51A-3CB2-452C-82CB-75383B71DB3C}"/>
              </a:ext>
            </a:extLst>
          </p:cNvPr>
          <p:cNvCxnSpPr>
            <a:stCxn id="96" idx="2"/>
          </p:cNvCxnSpPr>
          <p:nvPr/>
        </p:nvCxnSpPr>
        <p:spPr>
          <a:xfrm rot="10800000">
            <a:off x="7783616" y="2866727"/>
            <a:ext cx="1686958" cy="672980"/>
          </a:xfrm>
          <a:prstGeom prst="bentConnector3">
            <a:avLst>
              <a:gd name="adj1" fmla="val 999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Ομάδα 96">
            <a:extLst>
              <a:ext uri="{FF2B5EF4-FFF2-40B4-BE49-F238E27FC236}">
                <a16:creationId xmlns:a16="http://schemas.microsoft.com/office/drawing/2014/main" xmlns="" id="{C7DA51F7-B838-426F-923F-A291DB23E1C6}"/>
              </a:ext>
            </a:extLst>
          </p:cNvPr>
          <p:cNvGrpSpPr/>
          <p:nvPr/>
        </p:nvGrpSpPr>
        <p:grpSpPr>
          <a:xfrm>
            <a:off x="6696096" y="2532180"/>
            <a:ext cx="2196962" cy="275680"/>
            <a:chOff x="413340" y="1857014"/>
            <a:chExt cx="2658324" cy="366930"/>
          </a:xfrm>
        </p:grpSpPr>
        <p:sp>
          <p:nvSpPr>
            <p:cNvPr id="98" name="Ορθογώνιο 97">
              <a:extLst>
                <a:ext uri="{FF2B5EF4-FFF2-40B4-BE49-F238E27FC236}">
                  <a16:creationId xmlns:a16="http://schemas.microsoft.com/office/drawing/2014/main" xmlns="" id="{44DD4572-BE61-4B79-9F09-01E97939E358}"/>
                </a:ext>
              </a:extLst>
            </p:cNvPr>
            <p:cNvSpPr/>
            <p:nvPr/>
          </p:nvSpPr>
          <p:spPr>
            <a:xfrm>
              <a:off x="413340" y="1857014"/>
              <a:ext cx="2658324" cy="36693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b="1" dirty="0"/>
                <a:t>      Α.1227/2020</a:t>
              </a:r>
            </a:p>
          </p:txBody>
        </p:sp>
        <p:pic>
          <p:nvPicPr>
            <p:cNvPr id="99" name="Εικόνα 98">
              <a:extLst>
                <a:ext uri="{FF2B5EF4-FFF2-40B4-BE49-F238E27FC236}">
                  <a16:creationId xmlns:a16="http://schemas.microsoft.com/office/drawing/2014/main" xmlns="" id="{3489BC0B-4213-47C2-9904-04128E8435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5245" y="1886384"/>
              <a:ext cx="311466" cy="310551"/>
            </a:xfrm>
            <a:prstGeom prst="rect">
              <a:avLst/>
            </a:prstGeom>
          </p:spPr>
        </p:pic>
      </p:grpSp>
      <p:sp>
        <p:nvSpPr>
          <p:cNvPr id="100" name="Ορθογώνιο 99">
            <a:extLst>
              <a:ext uri="{FF2B5EF4-FFF2-40B4-BE49-F238E27FC236}">
                <a16:creationId xmlns:a16="http://schemas.microsoft.com/office/drawing/2014/main" xmlns="" id="{7EA0442A-E131-4C3F-97AD-AFD247027815}"/>
              </a:ext>
            </a:extLst>
          </p:cNvPr>
          <p:cNvSpPr/>
          <p:nvPr/>
        </p:nvSpPr>
        <p:spPr>
          <a:xfrm>
            <a:off x="5788968" y="2218661"/>
            <a:ext cx="40467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rgbClr val="002060"/>
                </a:solidFill>
                <a:latin typeface="Candara" panose="020E0502030303020204" pitchFamily="34" charset="0"/>
              </a:rPr>
              <a:t>Τροποποίηση Α.1138/2020</a:t>
            </a:r>
            <a:endParaRPr lang="el-GR" sz="1600" b="1" dirty="0">
              <a:solidFill>
                <a:srgbClr val="002060"/>
              </a:solidFill>
              <a:latin typeface="Candara" panose="020E0502030303020204" pitchFamily="34" charset="0"/>
              <a:hlinkClick r:id="rId6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sp>
        <p:nvSpPr>
          <p:cNvPr id="101" name="Ορθογώνιο 100">
            <a:extLst>
              <a:ext uri="{FF2B5EF4-FFF2-40B4-BE49-F238E27FC236}">
                <a16:creationId xmlns:a16="http://schemas.microsoft.com/office/drawing/2014/main" xmlns="" id="{D3D7E017-91F0-421F-B052-749374203EFD}"/>
              </a:ext>
            </a:extLst>
          </p:cNvPr>
          <p:cNvSpPr/>
          <p:nvPr/>
        </p:nvSpPr>
        <p:spPr>
          <a:xfrm>
            <a:off x="8114011" y="3146672"/>
            <a:ext cx="1213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09</a:t>
            </a:r>
            <a:r>
              <a:rPr lang="en-US" b="1" dirty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10</a:t>
            </a:r>
            <a:r>
              <a:rPr lang="en-US" b="1" dirty="0">
                <a:solidFill>
                  <a:srgbClr val="002060"/>
                </a:solidFill>
                <a:latin typeface="Candara" panose="020E0502030303020204" pitchFamily="34" charset="0"/>
              </a:rPr>
              <a:t>.20</a:t>
            </a:r>
            <a:r>
              <a:rPr lang="el-GR" b="1" dirty="0">
                <a:solidFill>
                  <a:srgbClr val="002060"/>
                </a:solidFill>
                <a:latin typeface="Candara" panose="020E0502030303020204" pitchFamily="34" charset="0"/>
              </a:rPr>
              <a:t>20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882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23" grpId="0"/>
      <p:bldP spid="27" grpId="0"/>
      <p:bldP spid="59" grpId="0"/>
      <p:bldP spid="69" grpId="0"/>
      <p:bldP spid="94" grpId="0"/>
      <p:bldP spid="96" grpId="0" animBg="1"/>
      <p:bldP spid="100" grpId="0"/>
      <p:bldP spid="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είναι η πλατφόρμα </a:t>
            </a:r>
            <a:r>
              <a:rPr lang="en-US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;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47528" y="1829697"/>
            <a:ext cx="97930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(my Digital Accounting &amp; Tax Application)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είναι η πλατφόρμα των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Ηλεκτρονικών Βιβλίων ΑΑΔΕ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στα οποία: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παρακολουθείται το σύνολο των συναλλαγών εσόδων / εξόδων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επιχειρήσεων και λοιπών οντοτήτων που τηρούν Λογιστικά Αρχεία κατά τα Ελληνικά Λογιστικά Πρότυπα (ΕΛΠ) και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απεικονίζεται το λογιστικό και φορολογικό αποτέλεσμα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επιχειρήσεων, όπως προκύπτει από τα δεδομένα των Ηλεκτρονικών Βιβλίων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47528" y="5262299"/>
            <a:ext cx="9793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Όλες τις Επιχειρήσεις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και λοιπές οντότητες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που τηρούν Λογιστικά Αρχεία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κατά τα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ΕΛΠ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και σύμφωνα με τις ειδικότερες προβλέψεις του νόμου.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3339" y="4592741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Ποιους αφορά;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grpSp>
        <p:nvGrpSpPr>
          <p:cNvPr id="9" name="Ομάδα 8">
            <a:extLst>
              <a:ext uri="{FF2B5EF4-FFF2-40B4-BE49-F238E27FC236}">
                <a16:creationId xmlns:a16="http://schemas.microsoft.com/office/drawing/2014/main" xmlns="" id="{1D22862D-8C17-4702-8F49-A60D356CD9DA}"/>
              </a:ext>
            </a:extLst>
          </p:cNvPr>
          <p:cNvGrpSpPr/>
          <p:nvPr/>
        </p:nvGrpSpPr>
        <p:grpSpPr>
          <a:xfrm>
            <a:off x="8760296" y="1321968"/>
            <a:ext cx="3552573" cy="648824"/>
            <a:chOff x="8229184" y="1548651"/>
            <a:chExt cx="3552573" cy="648824"/>
          </a:xfrm>
        </p:grpSpPr>
        <p:grpSp>
          <p:nvGrpSpPr>
            <p:cNvPr id="11" name="Ομάδα 10">
              <a:extLst>
                <a:ext uri="{FF2B5EF4-FFF2-40B4-BE49-F238E27FC236}">
                  <a16:creationId xmlns:a16="http://schemas.microsoft.com/office/drawing/2014/main" xmlns="" id="{6195EA88-1DA2-4840-97C8-3769266EEDB1}"/>
                </a:ext>
              </a:extLst>
            </p:cNvPr>
            <p:cNvGrpSpPr/>
            <p:nvPr/>
          </p:nvGrpSpPr>
          <p:grpSpPr>
            <a:xfrm>
              <a:off x="8928362" y="1921795"/>
              <a:ext cx="2196962" cy="275680"/>
              <a:chOff x="413340" y="1857012"/>
              <a:chExt cx="2658324" cy="366930"/>
            </a:xfrm>
          </p:grpSpPr>
          <p:sp>
            <p:nvSpPr>
              <p:cNvPr id="13" name="Ορθογώνιο 12">
                <a:extLst>
                  <a:ext uri="{FF2B5EF4-FFF2-40B4-BE49-F238E27FC236}">
                    <a16:creationId xmlns:a16="http://schemas.microsoft.com/office/drawing/2014/main" xmlns="" id="{7C46E5D8-9C53-4D47-A8D7-62C43DAF72B0}"/>
                  </a:ext>
                </a:extLst>
              </p:cNvPr>
              <p:cNvSpPr/>
              <p:nvPr/>
            </p:nvSpPr>
            <p:spPr>
              <a:xfrm>
                <a:off x="413340" y="1857012"/>
                <a:ext cx="2658324" cy="36693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1400" b="1" dirty="0"/>
                  <a:t> Α.1138/2020</a:t>
                </a:r>
              </a:p>
            </p:txBody>
          </p:sp>
          <p:pic>
            <p:nvPicPr>
              <p:cNvPr id="14" name="Εικόνα 13">
                <a:extLst>
                  <a:ext uri="{FF2B5EF4-FFF2-40B4-BE49-F238E27FC236}">
                    <a16:creationId xmlns:a16="http://schemas.microsoft.com/office/drawing/2014/main" xmlns="" id="{1FA22944-6F13-439D-9547-61D8362D08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5245" y="1886384"/>
                <a:ext cx="311466" cy="310551"/>
              </a:xfrm>
              <a:prstGeom prst="rect">
                <a:avLst/>
              </a:prstGeom>
            </p:spPr>
          </p:pic>
        </p:grpSp>
        <p:sp>
          <p:nvSpPr>
            <p:cNvPr id="12" name="Ορθογώνιο 11">
              <a:extLst>
                <a:ext uri="{FF2B5EF4-FFF2-40B4-BE49-F238E27FC236}">
                  <a16:creationId xmlns:a16="http://schemas.microsoft.com/office/drawing/2014/main" xmlns="" id="{F48DC239-C87E-455E-ABC0-4D1255F8D015}"/>
                </a:ext>
              </a:extLst>
            </p:cNvPr>
            <p:cNvSpPr/>
            <p:nvPr/>
          </p:nvSpPr>
          <p:spPr>
            <a:xfrm>
              <a:off x="8229184" y="1548651"/>
              <a:ext cx="355257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>
                  <a:solidFill>
                    <a:srgbClr val="002060"/>
                  </a:solidFill>
                  <a:latin typeface="Candara" panose="020E0502030303020204" pitchFamily="34" charset="0"/>
                  <a:hlinkClick r:id="rId5" action="ppaction://hlinkpres?slideindex=1&amp;slidetitle="/>
                </a:rPr>
                <a:t>*</a:t>
              </a:r>
              <a:r>
                <a:rPr lang="el-GR" sz="1600" b="1" dirty="0">
                  <a:solidFill>
                    <a:srgbClr val="002060"/>
                  </a:solidFill>
                  <a:latin typeface="Candara" panose="020E0502030303020204" pitchFamily="34" charset="0"/>
                </a:rPr>
                <a:t>_Άρθρο 1 ΟΡΙΣΜΟΙ</a:t>
              </a:r>
            </a:p>
          </p:txBody>
        </p:sp>
      </p:grpSp>
      <p:grpSp>
        <p:nvGrpSpPr>
          <p:cNvPr id="15" name="Ομάδα 14">
            <a:extLst>
              <a:ext uri="{FF2B5EF4-FFF2-40B4-BE49-F238E27FC236}">
                <a16:creationId xmlns:a16="http://schemas.microsoft.com/office/drawing/2014/main" xmlns="" id="{58BEAB5D-57E1-4189-9F50-3A0C594AA373}"/>
              </a:ext>
            </a:extLst>
          </p:cNvPr>
          <p:cNvGrpSpPr/>
          <p:nvPr/>
        </p:nvGrpSpPr>
        <p:grpSpPr>
          <a:xfrm>
            <a:off x="109390" y="5915221"/>
            <a:ext cx="4504976" cy="648824"/>
            <a:chOff x="8229184" y="1548651"/>
            <a:chExt cx="4504976" cy="648824"/>
          </a:xfrm>
        </p:grpSpPr>
        <p:grpSp>
          <p:nvGrpSpPr>
            <p:cNvPr id="16" name="Ομάδα 15">
              <a:extLst>
                <a:ext uri="{FF2B5EF4-FFF2-40B4-BE49-F238E27FC236}">
                  <a16:creationId xmlns:a16="http://schemas.microsoft.com/office/drawing/2014/main" xmlns="" id="{32F68943-A724-43E8-8107-5A3022A28B46}"/>
                </a:ext>
              </a:extLst>
            </p:cNvPr>
            <p:cNvGrpSpPr/>
            <p:nvPr/>
          </p:nvGrpSpPr>
          <p:grpSpPr>
            <a:xfrm>
              <a:off x="9376041" y="1921795"/>
              <a:ext cx="2196962" cy="275680"/>
              <a:chOff x="955023" y="1857012"/>
              <a:chExt cx="2658324" cy="366930"/>
            </a:xfrm>
          </p:grpSpPr>
          <p:sp>
            <p:nvSpPr>
              <p:cNvPr id="18" name="Ορθογώνιο 17">
                <a:extLst>
                  <a:ext uri="{FF2B5EF4-FFF2-40B4-BE49-F238E27FC236}">
                    <a16:creationId xmlns:a16="http://schemas.microsoft.com/office/drawing/2014/main" xmlns="" id="{7E8F5A13-59A1-4285-BEDF-53EAD9C917BC}"/>
                  </a:ext>
                </a:extLst>
              </p:cNvPr>
              <p:cNvSpPr/>
              <p:nvPr/>
            </p:nvSpPr>
            <p:spPr>
              <a:xfrm>
                <a:off x="955023" y="1857012"/>
                <a:ext cx="2658324" cy="36693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1400" b="1" dirty="0"/>
                  <a:t> Α.1138/2020</a:t>
                </a:r>
              </a:p>
            </p:txBody>
          </p:sp>
          <p:pic>
            <p:nvPicPr>
              <p:cNvPr id="19" name="Εικόνα 18">
                <a:extLst>
                  <a:ext uri="{FF2B5EF4-FFF2-40B4-BE49-F238E27FC236}">
                    <a16:creationId xmlns:a16="http://schemas.microsoft.com/office/drawing/2014/main" xmlns="" id="{11CA6C80-5C58-412C-9EE3-4DF5B62624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86928" y="1886385"/>
                <a:ext cx="311466" cy="310552"/>
              </a:xfrm>
              <a:prstGeom prst="rect">
                <a:avLst/>
              </a:prstGeom>
            </p:spPr>
          </p:pic>
        </p:grpSp>
        <p:sp>
          <p:nvSpPr>
            <p:cNvPr id="17" name="Ορθογώνιο 16">
              <a:extLst>
                <a:ext uri="{FF2B5EF4-FFF2-40B4-BE49-F238E27FC236}">
                  <a16:creationId xmlns:a16="http://schemas.microsoft.com/office/drawing/2014/main" xmlns="" id="{AF87118C-FB2A-4BC6-BE56-2A40D2EA205E}"/>
                </a:ext>
              </a:extLst>
            </p:cNvPr>
            <p:cNvSpPr/>
            <p:nvPr/>
          </p:nvSpPr>
          <p:spPr>
            <a:xfrm>
              <a:off x="8229184" y="1548651"/>
              <a:ext cx="450497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>
                  <a:solidFill>
                    <a:srgbClr val="002060"/>
                  </a:solidFill>
                  <a:latin typeface="Candara" panose="020E0502030303020204" pitchFamily="34" charset="0"/>
                  <a:hlinkClick r:id="rId6" action="ppaction://hlinkpres?slideindex=1&amp;slidetitle="/>
                </a:rPr>
                <a:t>*</a:t>
              </a:r>
              <a:r>
                <a:rPr lang="el-GR" sz="1600" b="1" dirty="0">
                  <a:solidFill>
                    <a:srgbClr val="002060"/>
                  </a:solidFill>
                  <a:latin typeface="Candara" panose="020E0502030303020204" pitchFamily="34" charset="0"/>
                </a:rPr>
                <a:t>_Άρθρο 2 ΕΚΤΑΣΗ ΕΦΑΡΜΟΓΗΣ ΚΑΙ ΕΞΑΙΡΕΣΕΙΣ</a:t>
              </a:r>
            </a:p>
          </p:txBody>
        </p:sp>
      </p:grpSp>
      <p:sp>
        <p:nvSpPr>
          <p:cNvPr id="20" name="Θέση αριθμού διαφάνειας 2">
            <a:extLst>
              <a:ext uri="{FF2B5EF4-FFF2-40B4-BE49-F238E27FC236}">
                <a16:creationId xmlns:a16="http://schemas.microsoft.com/office/drawing/2014/main" xmlns="" id="{EB548665-9A85-4D8E-BD80-1CC35D9C0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DF53439-851E-44AD-84B1-B6BFC3D0C743}" type="slidenum">
              <a:rPr lang="el-GR" smtClean="0"/>
              <a:pPr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7621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build="p"/>
      <p:bldP spid="21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Πόσα είναι τα ηλεκτρονικά βιβλία;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47528" y="1829697"/>
            <a:ext cx="97930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Η πλατφόρμα </a:t>
            </a:r>
            <a:r>
              <a:rPr lang="en-US" sz="2000" b="1" dirty="0" err="1">
                <a:solidFill>
                  <a:schemeClr val="tx2"/>
                </a:solidFill>
                <a:latin typeface="Candara" panose="020E0502030303020204" pitchFamily="34" charset="0"/>
              </a:rPr>
              <a:t>myDATA</a:t>
            </a:r>
            <a:r>
              <a:rPr lang="en-US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της ΑΑΔΕ περιλαμβάνει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δύο Βιβλία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: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Το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Βιβλίο Αναλυτικών Εγγραφών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(Αναλυτικό Βιβλίο)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, όπου καταχωρείται η Σύνοψη των Παραστατικών εσόδων / εξόδων των Επιχειρήσεων, γίνεται ο χαρακτηρισμός των συναλλαγών και διενεργούνται  οι αναγκαίες λογιστικές εγγραφές τακτοποίησης για τον προσδιορισμό του λογιστικού και φορολογικού αποτελέσματος κάθε έτους 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Το 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Βιβλίο Συνοπτικής Απεικόνισης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 (</a:t>
            </a:r>
            <a:r>
              <a:rPr lang="el-GR" sz="2000" b="1" dirty="0">
                <a:solidFill>
                  <a:srgbClr val="002060"/>
                </a:solidFill>
                <a:latin typeface="Candara" panose="020E0502030303020204" pitchFamily="34" charset="0"/>
              </a:rPr>
              <a:t>Συνοπτικό Βιβλίο</a:t>
            </a:r>
            <a:r>
              <a:rPr lang="el-GR" sz="2000" dirty="0">
                <a:solidFill>
                  <a:srgbClr val="002060"/>
                </a:solidFill>
                <a:latin typeface="Candara" panose="020E0502030303020204" pitchFamily="34" charset="0"/>
              </a:rPr>
              <a:t>),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όπου εμφανίζονται συγκεντρωτικά τα αποτελέσματα της Επιχείρησης σε μηνιαία και ετήσια βάση 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495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Αποτέλεσμα εικόνας για λογοτυπο ααδε">
            <a:extLst>
              <a:ext uri="{FF2B5EF4-FFF2-40B4-BE49-F238E27FC236}">
                <a16:creationId xmlns:a16="http://schemas.microsoft.com/office/drawing/2014/main" xmlns="" id="{8F3AAE10-39C0-484F-9CF2-7E3CAF1DB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Ορθογώνιο 7">
            <a:extLst>
              <a:ext uri="{FF2B5EF4-FFF2-40B4-BE49-F238E27FC236}">
                <a16:creationId xmlns:a16="http://schemas.microsoft.com/office/drawing/2014/main" xmlns="" id="{61C1FD98-5E8B-4A55-A9DF-947BABF8F2C6}"/>
              </a:ext>
            </a:extLst>
          </p:cNvPr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1FD3F1F-FCEC-4DA6-A96F-80042A2F393C}"/>
              </a:ext>
            </a:extLst>
          </p:cNvPr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Τι εγγράφεται στα Ηλεκτρονικά Βιβλία;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CC16B78-7B1E-4312-B335-500831D206F5}"/>
              </a:ext>
            </a:extLst>
          </p:cNvPr>
          <p:cNvSpPr txBox="1"/>
          <p:nvPr/>
        </p:nvSpPr>
        <p:spPr>
          <a:xfrm>
            <a:off x="1847528" y="1829697"/>
            <a:ext cx="97930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Στα Ηλεκτρονικά Βιβλία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της ΑΑΔΕ: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Διαβιβάζεται και καταχωρείται η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Σύνοψη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Παραστατικών</a:t>
            </a:r>
            <a:r>
              <a:rPr lang="el-GR" sz="2000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εσόδων / εξόδων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των Επιχειρήσεων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Γίνεται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Χαρακτηρισμός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των καταχωρούμενων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συναλλαγών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Διενεργούνται  οι αναγκαίες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Λογιστικές Εγγραφές Τακτοποίησης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για τον προσδιορισμό του λογιστικού και του φορολογικού</a:t>
            </a:r>
            <a:r>
              <a:rPr lang="el-GR" sz="2000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αποτελέσματος κάθε έτους</a:t>
            </a:r>
          </a:p>
          <a:p>
            <a:pPr marL="457200" indent="-457200">
              <a:buFont typeface="+mj-lt"/>
              <a:buAutoNum type="arabicPeriod"/>
            </a:pPr>
            <a:endParaRPr lang="el-GR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Οι παραπάνω 1 έως 3 εγγραφές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έχουν τυποποιηθεί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από την ΑΑΔΕ, ώστε να μπορούν να διαβιβάζονται ηλεκτρονικά από τις Επιχειρήσεις και να καταχωρούνται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ομοιόμορφα στην ΑΑΔΕ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. Συνολικά, ονομάζονται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Τυποποιήσεις Δεδομένων Παραστατικών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665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p" advAuto="5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λογοτυπο ααδ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2927648" y="17008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sz="1600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Τυποποιήσεις Δεδομένων Παραστατικών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47528" y="1829697"/>
            <a:ext cx="979308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Οι Τυποποιήσεις Δεδομένων Παραστατικών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της ΑΑΔΕ περιλαμβάνουν: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Τυποποιήσεις δεδομένων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Σύνοψης Παραστατικών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εσόδων / εξόδων της Επιχείρησης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Η Σύνοψη του Παραστατικού περιλαμβάνει δεδομένα όπως, στοιχεία αντισυμβαλλόμενων, αξίες, φόροι, χαρτόσημα, τέλη, κρατήσεις, χωρίς την αναλυτική διάκριση των ειδών (αγαθών – υπηρεσιών)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Τυποποιημένες 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Λογιστικές Εγγραφές Τακτοποίησης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Περιλαμβάνεται σύνοψη και όχι το σύνολο των διενεργούμενων λογιστικών εγγραφών κάθε φορολογικού έτους, διακριτά οι εγγραφές μισθοδοσίας και αποσβέσεων και συγκεντρωτικά τις εγγραφές τακτοποίησης εσόδων/εξόδων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Έχουν δημιουργηθεί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Τυποποιήσεις Δεδομένων Παραστατικών</a:t>
            </a:r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, 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με ειδικές </a:t>
            </a:r>
            <a:r>
              <a:rPr lang="el-GR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Στήλες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για καθεμία από αυτές</a:t>
            </a:r>
            <a:endParaRPr lang="el-GR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655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Αποτέλεσμα εικόνας για λογοτυπο ααδε">
            <a:extLst>
              <a:ext uri="{FF2B5EF4-FFF2-40B4-BE49-F238E27FC236}">
                <a16:creationId xmlns:a16="http://schemas.microsoft.com/office/drawing/2014/main" xmlns="" id="{D5746258-80EB-4886-8C30-50CD72FDE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1" y="392212"/>
            <a:ext cx="1434187" cy="39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1770BC9-155E-44F7-B217-A8D69CFCE8B1}"/>
              </a:ext>
            </a:extLst>
          </p:cNvPr>
          <p:cNvSpPr txBox="1"/>
          <p:nvPr/>
        </p:nvSpPr>
        <p:spPr>
          <a:xfrm>
            <a:off x="413340" y="1024852"/>
            <a:ext cx="11227275" cy="400110"/>
          </a:xfrm>
          <a:prstGeom prst="rect">
            <a:avLst/>
          </a:prstGeom>
          <a:solidFill>
            <a:srgbClr val="EAF1FA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>
                <a:solidFill>
                  <a:schemeClr val="tx2"/>
                </a:solidFill>
                <a:latin typeface="Candara" panose="020E0502030303020204" pitchFamily="34" charset="0"/>
              </a:rPr>
              <a:t>Τυποποιήσεις Δεδομένων Παραστατικών</a:t>
            </a:r>
            <a:endParaRPr lang="en-US" sz="2000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7193F6F-3DFD-4987-91D7-195C6E0220AB}"/>
              </a:ext>
            </a:extLst>
          </p:cNvPr>
          <p:cNvSpPr txBox="1"/>
          <p:nvPr/>
        </p:nvSpPr>
        <p:spPr>
          <a:xfrm>
            <a:off x="698385" y="2416532"/>
            <a:ext cx="5040560" cy="3477875"/>
          </a:xfrm>
          <a:prstGeom prst="rect">
            <a:avLst/>
          </a:prstGeom>
          <a:noFill/>
        </p:spPr>
        <p:txBody>
          <a:bodyPr wrap="square" numCol="1" rtlCol="0" anchor="ctr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Τιμολόγιο Πώλησης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Τιμολόγιο Παροχής Υπηρεσιών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Τίτλος Κτήσης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Πιστωτικό Τιμολόγιο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Στοιχείο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Αυτοπαράδοσης</a:t>
            </a: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  - </a:t>
            </a:r>
            <a:r>
              <a:rPr lang="el-GR" sz="2000" dirty="0" err="1">
                <a:solidFill>
                  <a:schemeClr val="tx2"/>
                </a:solidFill>
                <a:latin typeface="Candara" panose="020E0502030303020204" pitchFamily="34" charset="0"/>
              </a:rPr>
              <a:t>Ιδιοχρησιμοποίησης</a:t>
            </a:r>
            <a:endParaRPr lang="en-US" sz="2000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Παραστατικό Διακίνησης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Απόδειξη Παροχής Υπηρεσιών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xmlns="" id="{C54BD9C4-3BB5-488A-9176-D83162F633D3}"/>
              </a:ext>
            </a:extLst>
          </p:cNvPr>
          <p:cNvSpPr/>
          <p:nvPr/>
        </p:nvSpPr>
        <p:spPr>
          <a:xfrm>
            <a:off x="6168008" y="2406230"/>
            <a:ext cx="5184576" cy="378565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Απόδειξη  Λιανικής Πώλησης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Πιστωτικό  Λιανικής Πώλησης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Συμβόλαιο  (έσοδο ή έξοδο)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Ειδικό στοιχείο (απόδειξη είσπραξης/πληρωμής)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Μισθοδοσία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Αποσβέσεις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l-GR" sz="2000" dirty="0">
                <a:solidFill>
                  <a:schemeClr val="tx2"/>
                </a:solidFill>
                <a:latin typeface="Candara" panose="020E0502030303020204" pitchFamily="34" charset="0"/>
              </a:rPr>
              <a:t>Λοιπές εγγραφές τακτοποίησης εσόδων/εξόδων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2184" y="392212"/>
            <a:ext cx="38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0070C0"/>
                </a:solidFill>
                <a:latin typeface="Candara" panose="020E0502030303020204" pitchFamily="34" charset="0"/>
              </a:rPr>
              <a:t>myDATA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Candara" panose="020E0502030303020204" pitchFamily="34" charset="0"/>
              </a:rPr>
              <a:t>- </a:t>
            </a:r>
            <a:r>
              <a:rPr lang="el-GR" b="1" dirty="0">
                <a:solidFill>
                  <a:srgbClr val="00B0F0"/>
                </a:solidFill>
                <a:latin typeface="Candara" panose="020E0502030303020204" pitchFamily="34" charset="0"/>
              </a:rPr>
              <a:t>Ηλεκτρονικά Βιβλία ΑΑΔΕ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9</a:t>
            </a:fld>
            <a:endParaRPr lang="el-GR" dirty="0"/>
          </a:p>
        </p:txBody>
      </p:sp>
      <p:grpSp>
        <p:nvGrpSpPr>
          <p:cNvPr id="9" name="Ομάδα 8">
            <a:extLst>
              <a:ext uri="{FF2B5EF4-FFF2-40B4-BE49-F238E27FC236}">
                <a16:creationId xmlns:a16="http://schemas.microsoft.com/office/drawing/2014/main" xmlns="" id="{C90C1298-C2D9-422C-8EAA-0EF993063104}"/>
              </a:ext>
            </a:extLst>
          </p:cNvPr>
          <p:cNvGrpSpPr/>
          <p:nvPr/>
        </p:nvGrpSpPr>
        <p:grpSpPr>
          <a:xfrm>
            <a:off x="3221651" y="1459480"/>
            <a:ext cx="5184576" cy="648824"/>
            <a:chOff x="7562671" y="1548651"/>
            <a:chExt cx="5184576" cy="648824"/>
          </a:xfrm>
        </p:grpSpPr>
        <p:grpSp>
          <p:nvGrpSpPr>
            <p:cNvPr id="10" name="Ομάδα 9">
              <a:extLst>
                <a:ext uri="{FF2B5EF4-FFF2-40B4-BE49-F238E27FC236}">
                  <a16:creationId xmlns:a16="http://schemas.microsoft.com/office/drawing/2014/main" xmlns="" id="{99391EA4-F7E8-4EC8-8A66-78603085A497}"/>
                </a:ext>
              </a:extLst>
            </p:cNvPr>
            <p:cNvGrpSpPr/>
            <p:nvPr/>
          </p:nvGrpSpPr>
          <p:grpSpPr>
            <a:xfrm>
              <a:off x="8928362" y="1921795"/>
              <a:ext cx="2196962" cy="275680"/>
              <a:chOff x="413340" y="1857012"/>
              <a:chExt cx="2658324" cy="366930"/>
            </a:xfrm>
          </p:grpSpPr>
          <p:sp>
            <p:nvSpPr>
              <p:cNvPr id="13" name="Ορθογώνιο 12">
                <a:extLst>
                  <a:ext uri="{FF2B5EF4-FFF2-40B4-BE49-F238E27FC236}">
                    <a16:creationId xmlns:a16="http://schemas.microsoft.com/office/drawing/2014/main" xmlns="" id="{AAE4560E-0B48-40EC-A5D3-E5DB1CAB172C}"/>
                  </a:ext>
                </a:extLst>
              </p:cNvPr>
              <p:cNvSpPr/>
              <p:nvPr/>
            </p:nvSpPr>
            <p:spPr>
              <a:xfrm>
                <a:off x="413340" y="1857012"/>
                <a:ext cx="2658324" cy="36693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1400" b="1" dirty="0"/>
                  <a:t> Α.1138/2020</a:t>
                </a:r>
              </a:p>
            </p:txBody>
          </p:sp>
          <p:pic>
            <p:nvPicPr>
              <p:cNvPr id="17" name="Εικόνα 16">
                <a:extLst>
                  <a:ext uri="{FF2B5EF4-FFF2-40B4-BE49-F238E27FC236}">
                    <a16:creationId xmlns:a16="http://schemas.microsoft.com/office/drawing/2014/main" xmlns="" id="{A4563D33-7432-42F7-BBCC-F478A59C09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5245" y="1886384"/>
                <a:ext cx="311466" cy="310551"/>
              </a:xfrm>
              <a:prstGeom prst="rect">
                <a:avLst/>
              </a:prstGeom>
            </p:spPr>
          </p:pic>
        </p:grpSp>
        <p:sp>
          <p:nvSpPr>
            <p:cNvPr id="11" name="Ορθογώνιο 10">
              <a:extLst>
                <a:ext uri="{FF2B5EF4-FFF2-40B4-BE49-F238E27FC236}">
                  <a16:creationId xmlns:a16="http://schemas.microsoft.com/office/drawing/2014/main" xmlns="" id="{75A799DF-D174-4591-B0E6-741582BE03BC}"/>
                </a:ext>
              </a:extLst>
            </p:cNvPr>
            <p:cNvSpPr/>
            <p:nvPr/>
          </p:nvSpPr>
          <p:spPr>
            <a:xfrm>
              <a:off x="7562671" y="1548651"/>
              <a:ext cx="518457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>
                  <a:solidFill>
                    <a:srgbClr val="002060"/>
                  </a:solidFill>
                  <a:latin typeface="Candara" panose="020E0502030303020204" pitchFamily="34" charset="0"/>
                  <a:hlinkClick r:id="rId5" action="ppaction://hlinkfile"/>
                </a:rPr>
                <a:t>*</a:t>
              </a:r>
              <a:r>
                <a:rPr lang="el-GR" sz="1600" b="1" dirty="0">
                  <a:solidFill>
                    <a:srgbClr val="002060"/>
                  </a:solidFill>
                  <a:latin typeface="Candara" panose="020E0502030303020204" pitchFamily="34" charset="0"/>
                </a:rPr>
                <a:t>_ΠΑΡΑΡΤΗΜΑ: ΤΥΠΟΙ ΚΑΙ ΔΕΔΟΜΕΝΑ ΠΑΡΑΣΤΑΤΙΚΩΝ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003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4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1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8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2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9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6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20530</TotalTime>
  <Words>3523</Words>
  <Application>Microsoft Office PowerPoint</Application>
  <PresentationFormat>Προσαρμογή</PresentationFormat>
  <Paragraphs>1579</Paragraphs>
  <Slides>34</Slides>
  <Notes>34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34</vt:i4>
      </vt:variant>
    </vt:vector>
  </HeadingPairs>
  <TitlesOfParts>
    <vt:vector size="35" baseType="lpstr"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Administrator</dc:creator>
  <cp:lastModifiedBy>Αντωνης ΝΤΙΝΟΣ</cp:lastModifiedBy>
  <cp:revision>1175</cp:revision>
  <dcterms:created xsi:type="dcterms:W3CDTF">2019-02-23T22:22:56Z</dcterms:created>
  <dcterms:modified xsi:type="dcterms:W3CDTF">2020-12-02T13:00:15Z</dcterms:modified>
</cp:coreProperties>
</file>